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3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6" r:id="rId1"/>
  </p:sldMasterIdLst>
  <p:notesMasterIdLst>
    <p:notesMasterId r:id="rId46"/>
  </p:notesMasterIdLst>
  <p:handoutMasterIdLst>
    <p:handoutMasterId r:id="rId47"/>
  </p:handoutMasterIdLst>
  <p:sldIdLst>
    <p:sldId id="256" r:id="rId2"/>
    <p:sldId id="372" r:id="rId3"/>
    <p:sldId id="373" r:id="rId4"/>
    <p:sldId id="257" r:id="rId5"/>
    <p:sldId id="375" r:id="rId6"/>
    <p:sldId id="281" r:id="rId7"/>
    <p:sldId id="283" r:id="rId8"/>
    <p:sldId id="285" r:id="rId9"/>
    <p:sldId id="374" r:id="rId10"/>
    <p:sldId id="295" r:id="rId11"/>
    <p:sldId id="370" r:id="rId12"/>
    <p:sldId id="363" r:id="rId13"/>
    <p:sldId id="368" r:id="rId14"/>
    <p:sldId id="367" r:id="rId15"/>
    <p:sldId id="376" r:id="rId16"/>
    <p:sldId id="340" r:id="rId17"/>
    <p:sldId id="342" r:id="rId18"/>
    <p:sldId id="354" r:id="rId19"/>
    <p:sldId id="356" r:id="rId20"/>
    <p:sldId id="359" r:id="rId21"/>
    <p:sldId id="357" r:id="rId22"/>
    <p:sldId id="361" r:id="rId23"/>
    <p:sldId id="358" r:id="rId24"/>
    <p:sldId id="355" r:id="rId25"/>
    <p:sldId id="360" r:id="rId26"/>
    <p:sldId id="351" r:id="rId27"/>
    <p:sldId id="349" r:id="rId28"/>
    <p:sldId id="308" r:id="rId29"/>
    <p:sldId id="344" r:id="rId30"/>
    <p:sldId id="291" r:id="rId31"/>
    <p:sldId id="269" r:id="rId32"/>
    <p:sldId id="337" r:id="rId33"/>
    <p:sldId id="377" r:id="rId34"/>
    <p:sldId id="346" r:id="rId35"/>
    <p:sldId id="348" r:id="rId36"/>
    <p:sldId id="287" r:id="rId37"/>
    <p:sldId id="288" r:id="rId38"/>
    <p:sldId id="353" r:id="rId39"/>
    <p:sldId id="292" r:id="rId40"/>
    <p:sldId id="309" r:id="rId41"/>
    <p:sldId id="325" r:id="rId42"/>
    <p:sldId id="327" r:id="rId43"/>
    <p:sldId id="329" r:id="rId44"/>
    <p:sldId id="371" r:id="rId4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8" autoAdjust="0"/>
    <p:restoredTop sz="94660"/>
  </p:normalViewPr>
  <p:slideViewPr>
    <p:cSldViewPr snapToGrid="0">
      <p:cViewPr varScale="1">
        <p:scale>
          <a:sx n="109" d="100"/>
          <a:sy n="109" d="100"/>
        </p:scale>
        <p:origin x="1716" y="108"/>
      </p:cViewPr>
      <p:guideLst/>
    </p:cSldViewPr>
  </p:slideViewPr>
  <p:notesTextViewPr>
    <p:cViewPr>
      <p:scale>
        <a:sx n="1" d="1"/>
        <a:sy n="1" d="1"/>
      </p:scale>
      <p:origin x="0" y="0"/>
    </p:cViewPr>
  </p:notesTextViewPr>
  <p:notesViewPr>
    <p:cSldViewPr snapToGrid="0">
      <p:cViewPr varScale="1">
        <p:scale>
          <a:sx n="81" d="100"/>
          <a:sy n="81" d="100"/>
        </p:scale>
        <p:origin x="392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txBox="1">
            <a:spLocks/>
          </p:cNvSpPr>
          <p:nvPr/>
        </p:nvSpPr>
        <p:spPr>
          <a:xfrm>
            <a:off x="2" y="0"/>
            <a:ext cx="3440027" cy="615347"/>
          </a:xfrm>
          <a:prstGeom prst="rect">
            <a:avLst/>
          </a:prstGeom>
          <a:ln w="6350">
            <a:solidFill>
              <a:schemeClr val="tx1"/>
            </a:solidFill>
            <a:prstDash val="solid"/>
          </a:ln>
        </p:spPr>
        <p:txBody>
          <a:bodyPr vert="horz" lIns="92382" tIns="46192" rIns="92382" bIns="46192" rtlCol="0" anchor="ctr"/>
          <a:lstStyle>
            <a:defPPr>
              <a:defRPr lang="en-US"/>
            </a:defPPr>
            <a:lvl1pPr marL="0" algn="l" defTabSz="457200" rtl="0" eaLnBrk="1" latinLnBrk="0" hangingPunct="1">
              <a:tabLst>
                <a:tab pos="635556" algn="l"/>
              </a:tabLst>
              <a:defRPr sz="1200" kern="1200">
                <a:solidFill>
                  <a:schemeClr val="tx1"/>
                </a:solidFill>
                <a:latin typeface="Georgia"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mtClean="0"/>
              <a:t>	</a:t>
            </a:r>
            <a:r>
              <a:rPr lang="en-US" sz="1500"/>
              <a:t>University of Pittsburgh</a:t>
            </a:r>
            <a:endParaRPr lang="en-US" sz="1500" dirty="0"/>
          </a:p>
        </p:txBody>
      </p:sp>
      <p:sp>
        <p:nvSpPr>
          <p:cNvPr id="8" name="TextBox 7"/>
          <p:cNvSpPr txBox="1"/>
          <p:nvPr/>
        </p:nvSpPr>
        <p:spPr>
          <a:xfrm>
            <a:off x="3440028" y="628165"/>
            <a:ext cx="3491466" cy="307328"/>
          </a:xfrm>
          <a:prstGeom prst="rect">
            <a:avLst/>
          </a:prstGeom>
          <a:noFill/>
          <a:ln w="6350">
            <a:solidFill>
              <a:schemeClr val="tx1"/>
            </a:solidFill>
          </a:ln>
        </p:spPr>
        <p:txBody>
          <a:bodyPr lIns="92382" tIns="46192" rIns="92382" bIns="46192">
            <a:spAutoFit/>
          </a:bodyPr>
          <a:lstStyle/>
          <a:p>
            <a:pPr>
              <a:defRPr/>
            </a:pPr>
            <a:r>
              <a:rPr lang="en-US" sz="12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pic>
        <p:nvPicPr>
          <p:cNvPr id="9" name="Picture 2" descr="pittseal"/>
          <p:cNvPicPr>
            <a:picLocks noChangeAspect="1" noChangeArrowheads="1"/>
          </p:cNvPicPr>
          <p:nvPr/>
        </p:nvPicPr>
        <p:blipFill>
          <a:blip r:embed="rId2" cstate="print">
            <a:grayscl/>
          </a:blip>
          <a:srcRect/>
          <a:stretch>
            <a:fillRect/>
          </a:stretch>
        </p:blipFill>
        <p:spPr bwMode="auto">
          <a:xfrm>
            <a:off x="162360" y="96151"/>
            <a:ext cx="487068" cy="432666"/>
          </a:xfrm>
          <a:prstGeom prst="rect">
            <a:avLst/>
          </a:prstGeom>
          <a:noFill/>
          <a:ln w="9525">
            <a:noFill/>
            <a:miter lim="800000"/>
            <a:headEnd/>
            <a:tailEnd/>
          </a:ln>
        </p:spPr>
      </p:pic>
      <p:sp>
        <p:nvSpPr>
          <p:cNvPr id="11" name="Rectangle 10"/>
          <p:cNvSpPr/>
          <p:nvPr/>
        </p:nvSpPr>
        <p:spPr>
          <a:xfrm>
            <a:off x="3440028" y="0"/>
            <a:ext cx="3491466" cy="615347"/>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382" tIns="46192" rIns="92382" bIns="46192" anchor="ctr"/>
          <a:lstStyle/>
          <a:p>
            <a:pPr algn="ctr">
              <a:defRPr/>
            </a:pPr>
            <a:endParaRPr lang="en-US"/>
          </a:p>
        </p:txBody>
      </p:sp>
      <p:sp>
        <p:nvSpPr>
          <p:cNvPr id="12" name="TextBox 11"/>
          <p:cNvSpPr txBox="1"/>
          <p:nvPr/>
        </p:nvSpPr>
        <p:spPr>
          <a:xfrm>
            <a:off x="3481825" y="32050"/>
            <a:ext cx="1842182" cy="539562"/>
          </a:xfrm>
          <a:prstGeom prst="rect">
            <a:avLst/>
          </a:prstGeom>
          <a:noFill/>
        </p:spPr>
        <p:txBody>
          <a:bodyPr lIns="92382" tIns="46192" rIns="92382" bIns="46192">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3" name="TextBox 12"/>
          <p:cNvSpPr txBox="1"/>
          <p:nvPr/>
        </p:nvSpPr>
        <p:spPr>
          <a:xfrm>
            <a:off x="5324005" y="2"/>
            <a:ext cx="1620349" cy="643471"/>
          </a:xfrm>
          <a:prstGeom prst="rect">
            <a:avLst/>
          </a:prstGeom>
          <a:noFill/>
        </p:spPr>
        <p:txBody>
          <a:bodyPr lIns="92382" tIns="46192" rIns="92382" bIns="46192">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sp>
        <p:nvSpPr>
          <p:cNvPr id="16" name="Footer Placeholder 3"/>
          <p:cNvSpPr txBox="1">
            <a:spLocks/>
          </p:cNvSpPr>
          <p:nvPr/>
        </p:nvSpPr>
        <p:spPr>
          <a:xfrm>
            <a:off x="2" y="8717669"/>
            <a:ext cx="2527884" cy="249071"/>
          </a:xfrm>
          <a:prstGeom prst="rect">
            <a:avLst/>
          </a:prstGeom>
        </p:spPr>
        <p:txBody>
          <a:bodyPr vert="horz" lIns="92382" tIns="46192" rIns="92382" bIns="46192" rtlCol="0" anchor="ctr"/>
          <a:lstStyle>
            <a:defPPr>
              <a:defRPr lang="en-US"/>
            </a:defPPr>
            <a:lvl1pPr marL="0" algn="ctr" defTabSz="457200" rtl="0" eaLnBrk="1" latinLnBrk="0" hangingPunct="1">
              <a:defRPr sz="1200" kern="1200">
                <a:solidFill>
                  <a:schemeClr val="tx1"/>
                </a:solidFill>
                <a:latin typeface="Georgia"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800" dirty="0">
                <a:latin typeface="Arial" panose="020B0604020202020204" pitchFamily="34" charset="0"/>
                <a:cs typeface="Arial" panose="020B0604020202020204" pitchFamily="34" charset="0"/>
              </a:rPr>
              <a:t>The Pennsylvania Child Welfare Resource Center</a:t>
            </a:r>
            <a:endParaRPr lang="en-US" sz="800" dirty="0">
              <a:latin typeface="Arial" panose="020B0604020202020204" pitchFamily="34" charset="0"/>
              <a:cs typeface="Arial" panose="020B0604020202020204" pitchFamily="34" charset="0"/>
            </a:endParaRPr>
          </a:p>
        </p:txBody>
      </p:sp>
      <p:sp>
        <p:nvSpPr>
          <p:cNvPr id="17" name="TextBox 16"/>
          <p:cNvSpPr txBox="1"/>
          <p:nvPr/>
        </p:nvSpPr>
        <p:spPr>
          <a:xfrm>
            <a:off x="2652727" y="8777936"/>
            <a:ext cx="4357674" cy="215625"/>
          </a:xfrm>
          <a:prstGeom prst="rect">
            <a:avLst/>
          </a:prstGeom>
          <a:noFill/>
        </p:spPr>
        <p:txBody>
          <a:bodyPr wrap="square" lIns="92382" tIns="46192" rIns="92382" bIns="46192" rtlCol="0">
            <a:spAutoFit/>
          </a:bodyPr>
          <a:lstStyle/>
          <a:p>
            <a:pPr algn="r"/>
            <a:r>
              <a:rPr lang="en-US" sz="800" dirty="0">
                <a:latin typeface="Georgia" pitchFamily="18" charset="0"/>
              </a:rPr>
              <a:t> </a:t>
            </a:r>
            <a:r>
              <a:rPr lang="en-US" sz="800" dirty="0">
                <a:latin typeface="Arial" panose="020B0604020202020204" pitchFamily="34" charset="0"/>
                <a:cs typeface="Arial" panose="020B0604020202020204" pitchFamily="34" charset="0"/>
              </a:rPr>
              <a:t>206: </a:t>
            </a:r>
            <a:r>
              <a:rPr lang="en-US" sz="800" dirty="0">
                <a:latin typeface="Arial" panose="020B0604020202020204" pitchFamily="34" charset="0"/>
                <a:cs typeface="Arial" panose="020B0604020202020204" pitchFamily="34" charset="0"/>
              </a:rPr>
              <a:t>Engaging Families Experiencing Opioid Use, Addiction, and Recovery</a:t>
            </a:r>
          </a:p>
        </p:txBody>
      </p:sp>
      <p:sp>
        <p:nvSpPr>
          <p:cNvPr id="7" name="Slide Number Placeholder 6"/>
          <p:cNvSpPr>
            <a:spLocks noGrp="1"/>
          </p:cNvSpPr>
          <p:nvPr>
            <p:ph type="sldNum" sz="quarter" idx="3"/>
          </p:nvPr>
        </p:nvSpPr>
        <p:spPr>
          <a:xfrm>
            <a:off x="3970674" y="8829846"/>
            <a:ext cx="3038154" cy="466554"/>
          </a:xfrm>
          <a:prstGeom prst="rect">
            <a:avLst/>
          </a:prstGeom>
        </p:spPr>
        <p:txBody>
          <a:bodyPr vert="horz" lIns="90687" tIns="45343" rIns="90687" bIns="45343" rtlCol="0" anchor="b"/>
          <a:lstStyle>
            <a:lvl1pPr algn="r">
              <a:defRPr sz="1200"/>
            </a:lvl1pPr>
          </a:lstStyle>
          <a:p>
            <a:r>
              <a:rPr lang="en-US" sz="800" b="1" dirty="0">
                <a:latin typeface="Arial" panose="020B0604020202020204" pitchFamily="34" charset="0"/>
                <a:cs typeface="Arial" panose="020B0604020202020204" pitchFamily="34" charset="0"/>
              </a:rPr>
              <a:t>Handout # 1	Page </a:t>
            </a:r>
            <a:fld id="{AFE5CE1A-1BD6-4E05-9E31-6A69DBC4A5A0}" type="slidenum">
              <a:rPr lang="en-US" sz="800" b="1">
                <a:latin typeface="Arial" panose="020B0604020202020204" pitchFamily="34" charset="0"/>
                <a:cs typeface="Arial" panose="020B0604020202020204" pitchFamily="34" charset="0"/>
              </a:rPr>
              <a:t>‹#›</a:t>
            </a:fld>
            <a:r>
              <a:rPr lang="en-US" sz="800" b="1" dirty="0">
                <a:latin typeface="Arial" panose="020B0604020202020204" pitchFamily="34" charset="0"/>
                <a:cs typeface="Arial" panose="020B0604020202020204" pitchFamily="34" charset="0"/>
              </a:rPr>
              <a:t> of 13</a:t>
            </a:r>
            <a:endParaRPr lang="en-US"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344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6435"/>
          </a:xfrm>
          <a:prstGeom prst="rect">
            <a:avLst/>
          </a:prstGeom>
        </p:spPr>
        <p:txBody>
          <a:bodyPr vert="horz" lIns="93162" tIns="46580" rIns="93162" bIns="46580" rtlCol="0"/>
          <a:lstStyle>
            <a:lvl1pPr algn="l">
              <a:defRPr sz="1200"/>
            </a:lvl1pPr>
          </a:lstStyle>
          <a:p>
            <a:endParaRPr lang="en-US"/>
          </a:p>
        </p:txBody>
      </p:sp>
      <p:sp>
        <p:nvSpPr>
          <p:cNvPr id="3" name="Date Placeholder 2"/>
          <p:cNvSpPr>
            <a:spLocks noGrp="1"/>
          </p:cNvSpPr>
          <p:nvPr>
            <p:ph type="dt" idx="1"/>
          </p:nvPr>
        </p:nvSpPr>
        <p:spPr>
          <a:xfrm>
            <a:off x="3970939" y="0"/>
            <a:ext cx="3037841" cy="466435"/>
          </a:xfrm>
          <a:prstGeom prst="rect">
            <a:avLst/>
          </a:prstGeom>
        </p:spPr>
        <p:txBody>
          <a:bodyPr vert="horz" lIns="93162" tIns="46580" rIns="93162" bIns="46580" rtlCol="0"/>
          <a:lstStyle>
            <a:lvl1pPr algn="r">
              <a:defRPr sz="1200"/>
            </a:lvl1pPr>
          </a:lstStyle>
          <a:p>
            <a:fld id="{D67429F8-0D70-4D2E-BE1E-C71179691795}" type="datetimeFigureOut">
              <a:rPr lang="en-US" smtClean="0"/>
              <a:t>1/2/2018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2" tIns="46580" rIns="93162" bIns="46580"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62" tIns="46580" rIns="93162"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1" cy="466434"/>
          </a:xfrm>
          <a:prstGeom prst="rect">
            <a:avLst/>
          </a:prstGeom>
        </p:spPr>
        <p:txBody>
          <a:bodyPr vert="horz" lIns="93162" tIns="46580" rIns="93162"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1" cy="466434"/>
          </a:xfrm>
          <a:prstGeom prst="rect">
            <a:avLst/>
          </a:prstGeom>
        </p:spPr>
        <p:txBody>
          <a:bodyPr vert="horz" lIns="93162" tIns="46580" rIns="93162" bIns="46580" rtlCol="0" anchor="b"/>
          <a:lstStyle>
            <a:lvl1pPr algn="r">
              <a:defRPr sz="1200"/>
            </a:lvl1pPr>
          </a:lstStyle>
          <a:p>
            <a:fld id="{E3BE3D24-DBC8-4517-A9AB-96BF286F73AF}" type="slidenum">
              <a:rPr lang="en-US" smtClean="0"/>
              <a:t>‹#›</a:t>
            </a:fld>
            <a:endParaRPr lang="en-US"/>
          </a:p>
        </p:txBody>
      </p:sp>
    </p:spTree>
    <p:extLst>
      <p:ext uri="{BB962C8B-B14F-4D97-AF65-F5344CB8AC3E}">
        <p14:creationId xmlns:p14="http://schemas.microsoft.com/office/powerpoint/2010/main" val="812657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1</a:t>
            </a:fld>
            <a:endParaRPr lang="en-US"/>
          </a:p>
        </p:txBody>
      </p:sp>
    </p:spTree>
    <p:extLst>
      <p:ext uri="{BB962C8B-B14F-4D97-AF65-F5344CB8AC3E}">
        <p14:creationId xmlns:p14="http://schemas.microsoft.com/office/powerpoint/2010/main" val="3825725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xfrm>
            <a:off x="1414463" y="1162050"/>
            <a:ext cx="4181475" cy="3136900"/>
          </a:xfrm>
          <a:ln/>
        </p:spPr>
      </p:sp>
      <p:sp>
        <p:nvSpPr>
          <p:cNvPr id="285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5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500" b="1">
                <a:solidFill>
                  <a:srgbClr val="FFFF66"/>
                </a:solidFill>
                <a:latin typeface="Arial" panose="020B0604020202020204" pitchFamily="34" charset="0"/>
              </a:defRPr>
            </a:lvl1pPr>
            <a:lvl2pPr marL="736825" indent="-283394" eaLnBrk="0" hangingPunct="0">
              <a:defRPr sz="9500" b="1">
                <a:solidFill>
                  <a:srgbClr val="FFFF66"/>
                </a:solidFill>
                <a:latin typeface="Arial" panose="020B0604020202020204" pitchFamily="34" charset="0"/>
              </a:defRPr>
            </a:lvl2pPr>
            <a:lvl3pPr marL="1133578" indent="-226716" eaLnBrk="0" hangingPunct="0">
              <a:defRPr sz="9500" b="1">
                <a:solidFill>
                  <a:srgbClr val="FFFF66"/>
                </a:solidFill>
                <a:latin typeface="Arial" panose="020B0604020202020204" pitchFamily="34" charset="0"/>
              </a:defRPr>
            </a:lvl3pPr>
            <a:lvl4pPr marL="1587009" indent="-226716" eaLnBrk="0" hangingPunct="0">
              <a:defRPr sz="9500" b="1">
                <a:solidFill>
                  <a:srgbClr val="FFFF66"/>
                </a:solidFill>
                <a:latin typeface="Arial" panose="020B0604020202020204" pitchFamily="34" charset="0"/>
              </a:defRPr>
            </a:lvl4pPr>
            <a:lvl5pPr marL="2040440" indent="-226716" eaLnBrk="0" hangingPunct="0">
              <a:defRPr sz="9500" b="1">
                <a:solidFill>
                  <a:srgbClr val="FFFF66"/>
                </a:solidFill>
                <a:latin typeface="Arial" panose="020B0604020202020204" pitchFamily="34" charset="0"/>
              </a:defRPr>
            </a:lvl5pPr>
            <a:lvl6pPr marL="2493871" indent="-226716" algn="ctr" eaLnBrk="0" fontAlgn="base" hangingPunct="0">
              <a:spcBef>
                <a:spcPct val="0"/>
              </a:spcBef>
              <a:spcAft>
                <a:spcPct val="0"/>
              </a:spcAft>
              <a:defRPr sz="9500" b="1">
                <a:solidFill>
                  <a:srgbClr val="FFFF66"/>
                </a:solidFill>
                <a:latin typeface="Arial" panose="020B0604020202020204" pitchFamily="34" charset="0"/>
              </a:defRPr>
            </a:lvl6pPr>
            <a:lvl7pPr marL="2947303" indent="-226716" algn="ctr" eaLnBrk="0" fontAlgn="base" hangingPunct="0">
              <a:spcBef>
                <a:spcPct val="0"/>
              </a:spcBef>
              <a:spcAft>
                <a:spcPct val="0"/>
              </a:spcAft>
              <a:defRPr sz="9500" b="1">
                <a:solidFill>
                  <a:srgbClr val="FFFF66"/>
                </a:solidFill>
                <a:latin typeface="Arial" panose="020B0604020202020204" pitchFamily="34" charset="0"/>
              </a:defRPr>
            </a:lvl7pPr>
            <a:lvl8pPr marL="3400734" indent="-226716" algn="ctr" eaLnBrk="0" fontAlgn="base" hangingPunct="0">
              <a:spcBef>
                <a:spcPct val="0"/>
              </a:spcBef>
              <a:spcAft>
                <a:spcPct val="0"/>
              </a:spcAft>
              <a:defRPr sz="9500" b="1">
                <a:solidFill>
                  <a:srgbClr val="FFFF66"/>
                </a:solidFill>
                <a:latin typeface="Arial" panose="020B0604020202020204" pitchFamily="34" charset="0"/>
              </a:defRPr>
            </a:lvl8pPr>
            <a:lvl9pPr marL="3854165" indent="-226716" algn="ctr" eaLnBrk="0" fontAlgn="base" hangingPunct="0">
              <a:spcBef>
                <a:spcPct val="0"/>
              </a:spcBef>
              <a:spcAft>
                <a:spcPct val="0"/>
              </a:spcAft>
              <a:defRPr sz="9500" b="1">
                <a:solidFill>
                  <a:srgbClr val="FFFF66"/>
                </a:solidFill>
                <a:latin typeface="Arial" panose="020B0604020202020204" pitchFamily="34" charset="0"/>
              </a:defRPr>
            </a:lvl9pPr>
          </a:lstStyle>
          <a:p>
            <a:fld id="{0AF9B14A-5448-4148-AC29-982B1FBDD0B6}" type="slidenum">
              <a:rPr lang="en-US" altLang="en-US" sz="1200" b="0">
                <a:solidFill>
                  <a:schemeClr val="tx1"/>
                </a:solidFill>
                <a:latin typeface="Times New Roman" panose="02020603050405020304" pitchFamily="18" charset="0"/>
              </a:rPr>
              <a:pPr/>
              <a:t>14</a:t>
            </a:fld>
            <a:endParaRPr lang="en-US"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63360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12">
              <a:spcBef>
                <a:spcPct val="30000"/>
              </a:spcBef>
              <a:defRPr sz="1200">
                <a:solidFill>
                  <a:schemeClr val="tx1"/>
                </a:solidFill>
                <a:latin typeface="Arial" panose="020B0604020202020204" pitchFamily="34" charset="0"/>
                <a:ea typeface="MS PGothic" panose="020B0600070205080204" pitchFamily="34" charset="-128"/>
              </a:defRPr>
            </a:lvl1pPr>
            <a:lvl2pPr marL="756941" indent="-291132" defTabSz="949412">
              <a:spcBef>
                <a:spcPct val="30000"/>
              </a:spcBef>
              <a:defRPr sz="1200">
                <a:solidFill>
                  <a:schemeClr val="tx1"/>
                </a:solidFill>
                <a:latin typeface="Arial" panose="020B0604020202020204" pitchFamily="34" charset="0"/>
                <a:ea typeface="MS PGothic" panose="020B0600070205080204" pitchFamily="34" charset="-128"/>
              </a:defRPr>
            </a:lvl2pPr>
            <a:lvl3pPr marL="1164524" indent="-232905" defTabSz="949412">
              <a:spcBef>
                <a:spcPct val="30000"/>
              </a:spcBef>
              <a:defRPr sz="1200">
                <a:solidFill>
                  <a:schemeClr val="tx1"/>
                </a:solidFill>
                <a:latin typeface="Arial" panose="020B0604020202020204" pitchFamily="34" charset="0"/>
                <a:ea typeface="MS PGothic" panose="020B0600070205080204" pitchFamily="34" charset="-128"/>
              </a:defRPr>
            </a:lvl3pPr>
            <a:lvl4pPr marL="1630334" indent="-232905" defTabSz="949412">
              <a:spcBef>
                <a:spcPct val="30000"/>
              </a:spcBef>
              <a:defRPr sz="1200">
                <a:solidFill>
                  <a:schemeClr val="tx1"/>
                </a:solidFill>
                <a:latin typeface="Arial" panose="020B0604020202020204" pitchFamily="34" charset="0"/>
                <a:ea typeface="MS PGothic" panose="020B0600070205080204" pitchFamily="34" charset="-128"/>
              </a:defRPr>
            </a:lvl4pPr>
            <a:lvl5pPr marL="2096144" indent="-232905" defTabSz="949412">
              <a:spcBef>
                <a:spcPct val="30000"/>
              </a:spcBef>
              <a:defRPr sz="1200">
                <a:solidFill>
                  <a:schemeClr val="tx1"/>
                </a:solidFill>
                <a:latin typeface="Arial" panose="020B0604020202020204" pitchFamily="34" charset="0"/>
                <a:ea typeface="MS PGothic" panose="020B0600070205080204" pitchFamily="34" charset="-128"/>
              </a:defRPr>
            </a:lvl5pPr>
            <a:lvl6pPr marL="2561955"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2776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9357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59383"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5F6EF2E1-1AC0-474E-8673-D2B3636FF71E}" type="slidenum">
              <a:rPr lang="en-US" altLang="en-US" smtClean="0"/>
              <a:pPr fontAlgn="base">
                <a:spcBef>
                  <a:spcPct val="0"/>
                </a:spcBef>
                <a:spcAft>
                  <a:spcPct val="0"/>
                </a:spcAft>
              </a:pPr>
              <a:t>16</a:t>
            </a:fld>
            <a:endParaRPr lang="en-US" altLang="en-US" smtClean="0"/>
          </a:p>
        </p:txBody>
      </p:sp>
      <p:sp>
        <p:nvSpPr>
          <p:cNvPr id="60419" name="Rectangle 2"/>
          <p:cNvSpPr>
            <a:spLocks noGrp="1" noRot="1" noChangeAspect="1" noChangeArrowheads="1" noTextEdit="1"/>
          </p:cNvSpPr>
          <p:nvPr>
            <p:ph type="sldImg"/>
          </p:nvPr>
        </p:nvSpPr>
        <p:spPr>
          <a:xfrm>
            <a:off x="1414463" y="1162050"/>
            <a:ext cx="4181475" cy="31369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5619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17</a:t>
            </a:fld>
            <a:endParaRPr lang="en-US"/>
          </a:p>
        </p:txBody>
      </p:sp>
    </p:spTree>
    <p:extLst>
      <p:ext uri="{BB962C8B-B14F-4D97-AF65-F5344CB8AC3E}">
        <p14:creationId xmlns:p14="http://schemas.microsoft.com/office/powerpoint/2010/main" val="1214364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E6C6C-FEB9-417B-BB0E-3BBC5ABE42C1}" type="slidenum">
              <a:rPr lang="en-US" smtClean="0"/>
              <a:pPr/>
              <a:t>26</a:t>
            </a:fld>
            <a:endParaRPr lang="en-US"/>
          </a:p>
        </p:txBody>
      </p:sp>
    </p:spTree>
    <p:extLst>
      <p:ext uri="{BB962C8B-B14F-4D97-AF65-F5344CB8AC3E}">
        <p14:creationId xmlns:p14="http://schemas.microsoft.com/office/powerpoint/2010/main" val="2823087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12">
              <a:spcBef>
                <a:spcPct val="30000"/>
              </a:spcBef>
              <a:defRPr sz="1200">
                <a:solidFill>
                  <a:schemeClr val="tx1"/>
                </a:solidFill>
                <a:latin typeface="Arial" panose="020B0604020202020204" pitchFamily="34" charset="0"/>
                <a:ea typeface="MS PGothic" panose="020B0600070205080204" pitchFamily="34" charset="-128"/>
              </a:defRPr>
            </a:lvl1pPr>
            <a:lvl2pPr marL="756941" indent="-291132" defTabSz="949412">
              <a:spcBef>
                <a:spcPct val="30000"/>
              </a:spcBef>
              <a:defRPr sz="1200">
                <a:solidFill>
                  <a:schemeClr val="tx1"/>
                </a:solidFill>
                <a:latin typeface="Arial" panose="020B0604020202020204" pitchFamily="34" charset="0"/>
                <a:ea typeface="MS PGothic" panose="020B0600070205080204" pitchFamily="34" charset="-128"/>
              </a:defRPr>
            </a:lvl2pPr>
            <a:lvl3pPr marL="1164524" indent="-232905" defTabSz="949412">
              <a:spcBef>
                <a:spcPct val="30000"/>
              </a:spcBef>
              <a:defRPr sz="1200">
                <a:solidFill>
                  <a:schemeClr val="tx1"/>
                </a:solidFill>
                <a:latin typeface="Arial" panose="020B0604020202020204" pitchFamily="34" charset="0"/>
                <a:ea typeface="MS PGothic" panose="020B0600070205080204" pitchFamily="34" charset="-128"/>
              </a:defRPr>
            </a:lvl3pPr>
            <a:lvl4pPr marL="1630334" indent="-232905" defTabSz="949412">
              <a:spcBef>
                <a:spcPct val="30000"/>
              </a:spcBef>
              <a:defRPr sz="1200">
                <a:solidFill>
                  <a:schemeClr val="tx1"/>
                </a:solidFill>
                <a:latin typeface="Arial" panose="020B0604020202020204" pitchFamily="34" charset="0"/>
                <a:ea typeface="MS PGothic" panose="020B0600070205080204" pitchFamily="34" charset="-128"/>
              </a:defRPr>
            </a:lvl4pPr>
            <a:lvl5pPr marL="2096144" indent="-232905" defTabSz="949412">
              <a:spcBef>
                <a:spcPct val="30000"/>
              </a:spcBef>
              <a:defRPr sz="1200">
                <a:solidFill>
                  <a:schemeClr val="tx1"/>
                </a:solidFill>
                <a:latin typeface="Arial" panose="020B0604020202020204" pitchFamily="34" charset="0"/>
                <a:ea typeface="MS PGothic" panose="020B0600070205080204" pitchFamily="34" charset="-128"/>
              </a:defRPr>
            </a:lvl5pPr>
            <a:lvl6pPr marL="2561955"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2776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9357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59383"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EE8999E7-CDC3-4E10-AE11-F0588687F2C2}" type="slidenum">
              <a:rPr lang="en-US" altLang="en-US" smtClean="0"/>
              <a:pPr fontAlgn="base">
                <a:spcBef>
                  <a:spcPct val="0"/>
                </a:spcBef>
                <a:spcAft>
                  <a:spcPct val="0"/>
                </a:spcAft>
              </a:pPr>
              <a:t>28</a:t>
            </a:fld>
            <a:endParaRPr lang="en-US" altLang="en-US" smtClean="0"/>
          </a:p>
        </p:txBody>
      </p:sp>
      <p:sp>
        <p:nvSpPr>
          <p:cNvPr id="58371" name="Rectangle 2"/>
          <p:cNvSpPr>
            <a:spLocks noGrp="1" noRot="1" noChangeAspect="1" noChangeArrowheads="1" noTextEdit="1"/>
          </p:cNvSpPr>
          <p:nvPr>
            <p:ph type="sldImg"/>
          </p:nvPr>
        </p:nvSpPr>
        <p:spPr>
          <a:xfrm>
            <a:off x="1414463" y="1162050"/>
            <a:ext cx="4181475" cy="31369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34060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12">
              <a:spcBef>
                <a:spcPct val="30000"/>
              </a:spcBef>
              <a:defRPr sz="1200">
                <a:solidFill>
                  <a:schemeClr val="tx1"/>
                </a:solidFill>
                <a:latin typeface="Arial" panose="020B0604020202020204" pitchFamily="34" charset="0"/>
                <a:ea typeface="MS PGothic" panose="020B0600070205080204" pitchFamily="34" charset="-128"/>
              </a:defRPr>
            </a:lvl1pPr>
            <a:lvl2pPr marL="756941" indent="-291132" defTabSz="949412">
              <a:spcBef>
                <a:spcPct val="30000"/>
              </a:spcBef>
              <a:defRPr sz="1200">
                <a:solidFill>
                  <a:schemeClr val="tx1"/>
                </a:solidFill>
                <a:latin typeface="Arial" panose="020B0604020202020204" pitchFamily="34" charset="0"/>
                <a:ea typeface="MS PGothic" panose="020B0600070205080204" pitchFamily="34" charset="-128"/>
              </a:defRPr>
            </a:lvl2pPr>
            <a:lvl3pPr marL="1164524" indent="-232905" defTabSz="949412">
              <a:spcBef>
                <a:spcPct val="30000"/>
              </a:spcBef>
              <a:defRPr sz="1200">
                <a:solidFill>
                  <a:schemeClr val="tx1"/>
                </a:solidFill>
                <a:latin typeface="Arial" panose="020B0604020202020204" pitchFamily="34" charset="0"/>
                <a:ea typeface="MS PGothic" panose="020B0600070205080204" pitchFamily="34" charset="-128"/>
              </a:defRPr>
            </a:lvl3pPr>
            <a:lvl4pPr marL="1630334" indent="-232905" defTabSz="949412">
              <a:spcBef>
                <a:spcPct val="30000"/>
              </a:spcBef>
              <a:defRPr sz="1200">
                <a:solidFill>
                  <a:schemeClr val="tx1"/>
                </a:solidFill>
                <a:latin typeface="Arial" panose="020B0604020202020204" pitchFamily="34" charset="0"/>
                <a:ea typeface="MS PGothic" panose="020B0600070205080204" pitchFamily="34" charset="-128"/>
              </a:defRPr>
            </a:lvl4pPr>
            <a:lvl5pPr marL="2096144" indent="-232905" defTabSz="949412">
              <a:spcBef>
                <a:spcPct val="30000"/>
              </a:spcBef>
              <a:defRPr sz="1200">
                <a:solidFill>
                  <a:schemeClr val="tx1"/>
                </a:solidFill>
                <a:latin typeface="Arial" panose="020B0604020202020204" pitchFamily="34" charset="0"/>
                <a:ea typeface="MS PGothic" panose="020B0600070205080204" pitchFamily="34" charset="-128"/>
              </a:defRPr>
            </a:lvl5pPr>
            <a:lvl6pPr marL="2561955"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2776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9357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59383"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B1A8086E-D598-40EF-9503-52618B18BA53}" type="slidenum">
              <a:rPr lang="en-US" altLang="en-US" smtClean="0"/>
              <a:pPr fontAlgn="base">
                <a:spcBef>
                  <a:spcPct val="0"/>
                </a:spcBef>
                <a:spcAft>
                  <a:spcPct val="0"/>
                </a:spcAft>
              </a:pPr>
              <a:t>29</a:t>
            </a:fld>
            <a:endParaRPr lang="en-US" altLang="en-US" smtClean="0"/>
          </a:p>
        </p:txBody>
      </p:sp>
      <p:sp>
        <p:nvSpPr>
          <p:cNvPr id="44035" name="Rectangle 2"/>
          <p:cNvSpPr>
            <a:spLocks noGrp="1" noRot="1" noChangeAspect="1" noChangeArrowheads="1" noTextEdit="1"/>
          </p:cNvSpPr>
          <p:nvPr>
            <p:ph type="sldImg"/>
          </p:nvPr>
        </p:nvSpPr>
        <p:spPr>
          <a:xfrm>
            <a:off x="1414463" y="1162050"/>
            <a:ext cx="4181475" cy="31369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9029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30</a:t>
            </a:fld>
            <a:endParaRPr lang="en-US"/>
          </a:p>
        </p:txBody>
      </p:sp>
    </p:spTree>
    <p:extLst>
      <p:ext uri="{BB962C8B-B14F-4D97-AF65-F5344CB8AC3E}">
        <p14:creationId xmlns:p14="http://schemas.microsoft.com/office/powerpoint/2010/main" val="1769268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31</a:t>
            </a:fld>
            <a:endParaRPr lang="en-US"/>
          </a:p>
        </p:txBody>
      </p:sp>
    </p:spTree>
    <p:extLst>
      <p:ext uri="{BB962C8B-B14F-4D97-AF65-F5344CB8AC3E}">
        <p14:creationId xmlns:p14="http://schemas.microsoft.com/office/powerpoint/2010/main" val="2093372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12">
              <a:spcBef>
                <a:spcPct val="30000"/>
              </a:spcBef>
              <a:defRPr sz="1200">
                <a:solidFill>
                  <a:schemeClr val="tx1"/>
                </a:solidFill>
                <a:latin typeface="Arial" panose="020B0604020202020204" pitchFamily="34" charset="0"/>
                <a:ea typeface="MS PGothic" panose="020B0600070205080204" pitchFamily="34" charset="-128"/>
              </a:defRPr>
            </a:lvl1pPr>
            <a:lvl2pPr marL="756941" indent="-291132" defTabSz="949412">
              <a:spcBef>
                <a:spcPct val="30000"/>
              </a:spcBef>
              <a:defRPr sz="1200">
                <a:solidFill>
                  <a:schemeClr val="tx1"/>
                </a:solidFill>
                <a:latin typeface="Arial" panose="020B0604020202020204" pitchFamily="34" charset="0"/>
                <a:ea typeface="MS PGothic" panose="020B0600070205080204" pitchFamily="34" charset="-128"/>
              </a:defRPr>
            </a:lvl2pPr>
            <a:lvl3pPr marL="1164524" indent="-232905" defTabSz="949412">
              <a:spcBef>
                <a:spcPct val="30000"/>
              </a:spcBef>
              <a:defRPr sz="1200">
                <a:solidFill>
                  <a:schemeClr val="tx1"/>
                </a:solidFill>
                <a:latin typeface="Arial" panose="020B0604020202020204" pitchFamily="34" charset="0"/>
                <a:ea typeface="MS PGothic" panose="020B0600070205080204" pitchFamily="34" charset="-128"/>
              </a:defRPr>
            </a:lvl3pPr>
            <a:lvl4pPr marL="1630334" indent="-232905" defTabSz="949412">
              <a:spcBef>
                <a:spcPct val="30000"/>
              </a:spcBef>
              <a:defRPr sz="1200">
                <a:solidFill>
                  <a:schemeClr val="tx1"/>
                </a:solidFill>
                <a:latin typeface="Arial" panose="020B0604020202020204" pitchFamily="34" charset="0"/>
                <a:ea typeface="MS PGothic" panose="020B0600070205080204" pitchFamily="34" charset="-128"/>
              </a:defRPr>
            </a:lvl4pPr>
            <a:lvl5pPr marL="2096144" indent="-232905" defTabSz="949412">
              <a:spcBef>
                <a:spcPct val="30000"/>
              </a:spcBef>
              <a:defRPr sz="1200">
                <a:solidFill>
                  <a:schemeClr val="tx1"/>
                </a:solidFill>
                <a:latin typeface="Arial" panose="020B0604020202020204" pitchFamily="34" charset="0"/>
                <a:ea typeface="MS PGothic" panose="020B0600070205080204" pitchFamily="34" charset="-128"/>
              </a:defRPr>
            </a:lvl5pPr>
            <a:lvl6pPr marL="2561955"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2776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9357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59383"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24A4DD65-A20A-4C25-A45D-399D610824C8}" type="slidenum">
              <a:rPr lang="en-US" altLang="en-US" smtClean="0"/>
              <a:pPr fontAlgn="base">
                <a:spcBef>
                  <a:spcPct val="0"/>
                </a:spcBef>
                <a:spcAft>
                  <a:spcPct val="0"/>
                </a:spcAft>
              </a:pPr>
              <a:t>32</a:t>
            </a:fld>
            <a:endParaRPr lang="en-US" altLang="en-US" smtClean="0"/>
          </a:p>
        </p:txBody>
      </p:sp>
      <p:sp>
        <p:nvSpPr>
          <p:cNvPr id="103427" name="Rectangle 2"/>
          <p:cNvSpPr>
            <a:spLocks noGrp="1" noRot="1" noChangeAspect="1" noChangeArrowheads="1" noTextEdit="1"/>
          </p:cNvSpPr>
          <p:nvPr>
            <p:ph type="sldImg"/>
          </p:nvPr>
        </p:nvSpPr>
        <p:spPr>
          <a:xfrm>
            <a:off x="1414463" y="1162050"/>
            <a:ext cx="4181475" cy="3136900"/>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28518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34</a:t>
            </a:fld>
            <a:endParaRPr lang="en-US"/>
          </a:p>
        </p:txBody>
      </p:sp>
    </p:spTree>
    <p:extLst>
      <p:ext uri="{BB962C8B-B14F-4D97-AF65-F5344CB8AC3E}">
        <p14:creationId xmlns:p14="http://schemas.microsoft.com/office/powerpoint/2010/main" val="212876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4</a:t>
            </a:fld>
            <a:endParaRPr lang="en-US"/>
          </a:p>
        </p:txBody>
      </p:sp>
    </p:spTree>
    <p:extLst>
      <p:ext uri="{BB962C8B-B14F-4D97-AF65-F5344CB8AC3E}">
        <p14:creationId xmlns:p14="http://schemas.microsoft.com/office/powerpoint/2010/main" val="3366455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35</a:t>
            </a:fld>
            <a:endParaRPr lang="en-US"/>
          </a:p>
        </p:txBody>
      </p:sp>
    </p:spTree>
    <p:extLst>
      <p:ext uri="{BB962C8B-B14F-4D97-AF65-F5344CB8AC3E}">
        <p14:creationId xmlns:p14="http://schemas.microsoft.com/office/powerpoint/2010/main" val="1577295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36</a:t>
            </a:fld>
            <a:endParaRPr lang="en-US"/>
          </a:p>
        </p:txBody>
      </p:sp>
    </p:spTree>
    <p:extLst>
      <p:ext uri="{BB962C8B-B14F-4D97-AF65-F5344CB8AC3E}">
        <p14:creationId xmlns:p14="http://schemas.microsoft.com/office/powerpoint/2010/main" val="2221009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37</a:t>
            </a:fld>
            <a:endParaRPr lang="en-US"/>
          </a:p>
        </p:txBody>
      </p:sp>
    </p:spTree>
    <p:extLst>
      <p:ext uri="{BB962C8B-B14F-4D97-AF65-F5344CB8AC3E}">
        <p14:creationId xmlns:p14="http://schemas.microsoft.com/office/powerpoint/2010/main" val="1062927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E6C6C-FEB9-417B-BB0E-3BBC5ABE42C1}" type="slidenum">
              <a:rPr lang="en-US" smtClean="0"/>
              <a:pPr/>
              <a:t>38</a:t>
            </a:fld>
            <a:endParaRPr lang="en-US"/>
          </a:p>
        </p:txBody>
      </p:sp>
    </p:spTree>
    <p:extLst>
      <p:ext uri="{BB962C8B-B14F-4D97-AF65-F5344CB8AC3E}">
        <p14:creationId xmlns:p14="http://schemas.microsoft.com/office/powerpoint/2010/main" val="3158621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E3D24-DBC8-4517-A9AB-96BF286F73AF}" type="slidenum">
              <a:rPr lang="en-US" smtClean="0"/>
              <a:t>39</a:t>
            </a:fld>
            <a:endParaRPr lang="en-US"/>
          </a:p>
        </p:txBody>
      </p:sp>
    </p:spTree>
    <p:extLst>
      <p:ext uri="{BB962C8B-B14F-4D97-AF65-F5344CB8AC3E}">
        <p14:creationId xmlns:p14="http://schemas.microsoft.com/office/powerpoint/2010/main" val="378021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49412"/>
            <a:fld id="{DA5C2A5D-D737-4192-BA7F-71EBDA647733}" type="slidenum">
              <a:rPr lang="en-US" smtClean="0"/>
              <a:pPr defTabSz="949412"/>
              <a:t>40</a:t>
            </a:fld>
            <a:endParaRPr lang="en-US"/>
          </a:p>
        </p:txBody>
      </p:sp>
      <p:sp>
        <p:nvSpPr>
          <p:cNvPr id="76803" name="Rectangle 2"/>
          <p:cNvSpPr>
            <a:spLocks noGrp="1" noRot="1" noChangeAspect="1" noChangeArrowheads="1" noTextEdit="1"/>
          </p:cNvSpPr>
          <p:nvPr>
            <p:ph type="sldImg"/>
          </p:nvPr>
        </p:nvSpPr>
        <p:spPr>
          <a:xfrm>
            <a:off x="1414463" y="1162050"/>
            <a:ext cx="4181475" cy="3136900"/>
          </a:xfrm>
          <a:ln/>
        </p:spPr>
      </p:sp>
      <p:sp>
        <p:nvSpPr>
          <p:cNvPr id="768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6714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49412"/>
            <a:fld id="{B7AEDDFD-0E3C-46EC-B341-A9FCC4115E4D}" type="slidenum">
              <a:rPr lang="en-US" smtClean="0"/>
              <a:pPr defTabSz="949412"/>
              <a:t>41</a:t>
            </a:fld>
            <a:endParaRPr lang="en-US"/>
          </a:p>
        </p:txBody>
      </p:sp>
      <p:sp>
        <p:nvSpPr>
          <p:cNvPr id="84995" name="Rectangle 2"/>
          <p:cNvSpPr>
            <a:spLocks noGrp="1" noRot="1" noChangeAspect="1" noChangeArrowheads="1" noTextEdit="1"/>
          </p:cNvSpPr>
          <p:nvPr>
            <p:ph type="sldImg"/>
          </p:nvPr>
        </p:nvSpPr>
        <p:spPr>
          <a:xfrm>
            <a:off x="1414463" y="1162050"/>
            <a:ext cx="4181475" cy="3136900"/>
          </a:xfrm>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97532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pPr defTabSz="949412"/>
            <a:fld id="{F63B03A9-F6CC-4F61-A8B1-C88F7BDE770C}" type="slidenum">
              <a:rPr lang="en-US" smtClean="0"/>
              <a:pPr defTabSz="949412"/>
              <a:t>42</a:t>
            </a:fld>
            <a:endParaRPr lang="en-US"/>
          </a:p>
        </p:txBody>
      </p:sp>
      <p:sp>
        <p:nvSpPr>
          <p:cNvPr id="98307" name="Rectangle 2"/>
          <p:cNvSpPr>
            <a:spLocks noGrp="1" noRot="1" noChangeAspect="1" noChangeArrowheads="1" noTextEdit="1"/>
          </p:cNvSpPr>
          <p:nvPr>
            <p:ph type="sldImg"/>
          </p:nvPr>
        </p:nvSpPr>
        <p:spPr>
          <a:xfrm>
            <a:off x="1414463" y="1162050"/>
            <a:ext cx="4181475" cy="3136900"/>
          </a:xfrm>
          <a:ln/>
        </p:spPr>
      </p:sp>
      <p:sp>
        <p:nvSpPr>
          <p:cNvPr id="983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30864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49412"/>
            <a:fld id="{4507BED5-D106-4872-AFF6-AE3A731259DC}" type="slidenum">
              <a:rPr lang="en-US" smtClean="0"/>
              <a:pPr defTabSz="949412"/>
              <a:t>43</a:t>
            </a:fld>
            <a:endParaRPr lang="en-US"/>
          </a:p>
        </p:txBody>
      </p:sp>
      <p:sp>
        <p:nvSpPr>
          <p:cNvPr id="99331" name="Rectangle 2"/>
          <p:cNvSpPr>
            <a:spLocks noGrp="1" noRot="1" noChangeAspect="1" noChangeArrowheads="1" noTextEdit="1"/>
          </p:cNvSpPr>
          <p:nvPr>
            <p:ph type="sldImg"/>
          </p:nvPr>
        </p:nvSpPr>
        <p:spPr>
          <a:xfrm>
            <a:off x="1414463" y="1162050"/>
            <a:ext cx="4181475" cy="3136900"/>
          </a:xfrm>
          <a:ln/>
        </p:spPr>
      </p:sp>
      <p:sp>
        <p:nvSpPr>
          <p:cNvPr id="993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90602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12">
              <a:spcBef>
                <a:spcPct val="30000"/>
              </a:spcBef>
              <a:defRPr sz="1200">
                <a:solidFill>
                  <a:schemeClr val="tx1"/>
                </a:solidFill>
                <a:latin typeface="Arial" panose="020B0604020202020204" pitchFamily="34" charset="0"/>
                <a:ea typeface="MS PGothic" panose="020B0600070205080204" pitchFamily="34" charset="-128"/>
              </a:defRPr>
            </a:lvl1pPr>
            <a:lvl2pPr marL="756941" indent="-291132" defTabSz="949412">
              <a:spcBef>
                <a:spcPct val="30000"/>
              </a:spcBef>
              <a:defRPr sz="1200">
                <a:solidFill>
                  <a:schemeClr val="tx1"/>
                </a:solidFill>
                <a:latin typeface="Arial" panose="020B0604020202020204" pitchFamily="34" charset="0"/>
                <a:ea typeface="MS PGothic" panose="020B0600070205080204" pitchFamily="34" charset="-128"/>
              </a:defRPr>
            </a:lvl2pPr>
            <a:lvl3pPr marL="1164524" indent="-232905" defTabSz="949412">
              <a:spcBef>
                <a:spcPct val="30000"/>
              </a:spcBef>
              <a:defRPr sz="1200">
                <a:solidFill>
                  <a:schemeClr val="tx1"/>
                </a:solidFill>
                <a:latin typeface="Arial" panose="020B0604020202020204" pitchFamily="34" charset="0"/>
                <a:ea typeface="MS PGothic" panose="020B0600070205080204" pitchFamily="34" charset="-128"/>
              </a:defRPr>
            </a:lvl3pPr>
            <a:lvl4pPr marL="1630334" indent="-232905" defTabSz="949412">
              <a:spcBef>
                <a:spcPct val="30000"/>
              </a:spcBef>
              <a:defRPr sz="1200">
                <a:solidFill>
                  <a:schemeClr val="tx1"/>
                </a:solidFill>
                <a:latin typeface="Arial" panose="020B0604020202020204" pitchFamily="34" charset="0"/>
                <a:ea typeface="MS PGothic" panose="020B0600070205080204" pitchFamily="34" charset="-128"/>
              </a:defRPr>
            </a:lvl4pPr>
            <a:lvl5pPr marL="2096144" indent="-232905" defTabSz="949412">
              <a:spcBef>
                <a:spcPct val="30000"/>
              </a:spcBef>
              <a:defRPr sz="1200">
                <a:solidFill>
                  <a:schemeClr val="tx1"/>
                </a:solidFill>
                <a:latin typeface="Arial" panose="020B0604020202020204" pitchFamily="34" charset="0"/>
                <a:ea typeface="MS PGothic" panose="020B0600070205080204" pitchFamily="34" charset="-128"/>
              </a:defRPr>
            </a:lvl5pPr>
            <a:lvl6pPr marL="2561955"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2776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9357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59383"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8D820F5F-FCBE-4E0C-BCBA-789FF857A0AE}" type="slidenum">
              <a:rPr lang="en-US" altLang="en-US" smtClean="0"/>
              <a:pPr fontAlgn="base">
                <a:spcBef>
                  <a:spcPct val="0"/>
                </a:spcBef>
                <a:spcAft>
                  <a:spcPct val="0"/>
                </a:spcAft>
              </a:pPr>
              <a:t>6</a:t>
            </a:fld>
            <a:endParaRPr lang="en-US" altLang="en-US" smtClean="0"/>
          </a:p>
        </p:txBody>
      </p:sp>
      <p:sp>
        <p:nvSpPr>
          <p:cNvPr id="23555" name="Rectangle 2"/>
          <p:cNvSpPr>
            <a:spLocks noGrp="1" noRot="1" noChangeAspect="1" noChangeArrowheads="1" noTextEdit="1"/>
          </p:cNvSpPr>
          <p:nvPr>
            <p:ph type="sldImg"/>
          </p:nvPr>
        </p:nvSpPr>
        <p:spPr>
          <a:xfrm>
            <a:off x="1414463" y="1162050"/>
            <a:ext cx="4181475" cy="31369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8257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12">
              <a:spcBef>
                <a:spcPct val="30000"/>
              </a:spcBef>
              <a:defRPr sz="1200">
                <a:solidFill>
                  <a:schemeClr val="tx1"/>
                </a:solidFill>
                <a:latin typeface="Arial" panose="020B0604020202020204" pitchFamily="34" charset="0"/>
                <a:ea typeface="MS PGothic" panose="020B0600070205080204" pitchFamily="34" charset="-128"/>
              </a:defRPr>
            </a:lvl1pPr>
            <a:lvl2pPr marL="756941" indent="-291132" defTabSz="949412">
              <a:spcBef>
                <a:spcPct val="30000"/>
              </a:spcBef>
              <a:defRPr sz="1200">
                <a:solidFill>
                  <a:schemeClr val="tx1"/>
                </a:solidFill>
                <a:latin typeface="Arial" panose="020B0604020202020204" pitchFamily="34" charset="0"/>
                <a:ea typeface="MS PGothic" panose="020B0600070205080204" pitchFamily="34" charset="-128"/>
              </a:defRPr>
            </a:lvl2pPr>
            <a:lvl3pPr marL="1164524" indent="-232905" defTabSz="949412">
              <a:spcBef>
                <a:spcPct val="30000"/>
              </a:spcBef>
              <a:defRPr sz="1200">
                <a:solidFill>
                  <a:schemeClr val="tx1"/>
                </a:solidFill>
                <a:latin typeface="Arial" panose="020B0604020202020204" pitchFamily="34" charset="0"/>
                <a:ea typeface="MS PGothic" panose="020B0600070205080204" pitchFamily="34" charset="-128"/>
              </a:defRPr>
            </a:lvl3pPr>
            <a:lvl4pPr marL="1630334" indent="-232905" defTabSz="949412">
              <a:spcBef>
                <a:spcPct val="30000"/>
              </a:spcBef>
              <a:defRPr sz="1200">
                <a:solidFill>
                  <a:schemeClr val="tx1"/>
                </a:solidFill>
                <a:latin typeface="Arial" panose="020B0604020202020204" pitchFamily="34" charset="0"/>
                <a:ea typeface="MS PGothic" panose="020B0600070205080204" pitchFamily="34" charset="-128"/>
              </a:defRPr>
            </a:lvl4pPr>
            <a:lvl5pPr marL="2096144" indent="-232905" defTabSz="949412">
              <a:spcBef>
                <a:spcPct val="30000"/>
              </a:spcBef>
              <a:defRPr sz="1200">
                <a:solidFill>
                  <a:schemeClr val="tx1"/>
                </a:solidFill>
                <a:latin typeface="Arial" panose="020B0604020202020204" pitchFamily="34" charset="0"/>
                <a:ea typeface="MS PGothic" panose="020B0600070205080204" pitchFamily="34" charset="-128"/>
              </a:defRPr>
            </a:lvl5pPr>
            <a:lvl6pPr marL="2561955"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2776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9357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59383"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A3B0276B-0B04-43FF-B795-667C8C1B8E6A}" type="slidenum">
              <a:rPr lang="en-US" altLang="en-US" smtClean="0"/>
              <a:pPr fontAlgn="base">
                <a:spcBef>
                  <a:spcPct val="0"/>
                </a:spcBef>
                <a:spcAft>
                  <a:spcPct val="0"/>
                </a:spcAft>
              </a:pPr>
              <a:t>7</a:t>
            </a:fld>
            <a:endParaRPr lang="en-US" altLang="en-US" smtClean="0"/>
          </a:p>
        </p:txBody>
      </p:sp>
      <p:sp>
        <p:nvSpPr>
          <p:cNvPr id="25603" name="Rectangle 2"/>
          <p:cNvSpPr>
            <a:spLocks noGrp="1" noRot="1" noChangeAspect="1" noChangeArrowheads="1" noTextEdit="1"/>
          </p:cNvSpPr>
          <p:nvPr>
            <p:ph type="sldImg"/>
          </p:nvPr>
        </p:nvSpPr>
        <p:spPr>
          <a:xfrm>
            <a:off x="1414463" y="1162050"/>
            <a:ext cx="4181475" cy="31369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1641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12">
              <a:spcBef>
                <a:spcPct val="30000"/>
              </a:spcBef>
              <a:defRPr sz="1200">
                <a:solidFill>
                  <a:schemeClr val="tx1"/>
                </a:solidFill>
                <a:latin typeface="Arial" panose="020B0604020202020204" pitchFamily="34" charset="0"/>
                <a:ea typeface="MS PGothic" panose="020B0600070205080204" pitchFamily="34" charset="-128"/>
              </a:defRPr>
            </a:lvl1pPr>
            <a:lvl2pPr marL="756941" indent="-291132" defTabSz="949412">
              <a:spcBef>
                <a:spcPct val="30000"/>
              </a:spcBef>
              <a:defRPr sz="1200">
                <a:solidFill>
                  <a:schemeClr val="tx1"/>
                </a:solidFill>
                <a:latin typeface="Arial" panose="020B0604020202020204" pitchFamily="34" charset="0"/>
                <a:ea typeface="MS PGothic" panose="020B0600070205080204" pitchFamily="34" charset="-128"/>
              </a:defRPr>
            </a:lvl2pPr>
            <a:lvl3pPr marL="1164524" indent="-232905" defTabSz="949412">
              <a:spcBef>
                <a:spcPct val="30000"/>
              </a:spcBef>
              <a:defRPr sz="1200">
                <a:solidFill>
                  <a:schemeClr val="tx1"/>
                </a:solidFill>
                <a:latin typeface="Arial" panose="020B0604020202020204" pitchFamily="34" charset="0"/>
                <a:ea typeface="MS PGothic" panose="020B0600070205080204" pitchFamily="34" charset="-128"/>
              </a:defRPr>
            </a:lvl3pPr>
            <a:lvl4pPr marL="1630334" indent="-232905" defTabSz="949412">
              <a:spcBef>
                <a:spcPct val="30000"/>
              </a:spcBef>
              <a:defRPr sz="1200">
                <a:solidFill>
                  <a:schemeClr val="tx1"/>
                </a:solidFill>
                <a:latin typeface="Arial" panose="020B0604020202020204" pitchFamily="34" charset="0"/>
                <a:ea typeface="MS PGothic" panose="020B0600070205080204" pitchFamily="34" charset="-128"/>
              </a:defRPr>
            </a:lvl4pPr>
            <a:lvl5pPr marL="2096144" indent="-232905" defTabSz="949412">
              <a:spcBef>
                <a:spcPct val="30000"/>
              </a:spcBef>
              <a:defRPr sz="1200">
                <a:solidFill>
                  <a:schemeClr val="tx1"/>
                </a:solidFill>
                <a:latin typeface="Arial" panose="020B0604020202020204" pitchFamily="34" charset="0"/>
                <a:ea typeface="MS PGothic" panose="020B0600070205080204" pitchFamily="34" charset="-128"/>
              </a:defRPr>
            </a:lvl5pPr>
            <a:lvl6pPr marL="2561955"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2776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9357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59383"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2856D0FC-7292-462C-AE12-F3FCD138A0A1}" type="slidenum">
              <a:rPr lang="en-US" altLang="en-US" smtClean="0"/>
              <a:pPr fontAlgn="base">
                <a:spcBef>
                  <a:spcPct val="0"/>
                </a:spcBef>
                <a:spcAft>
                  <a:spcPct val="0"/>
                </a:spcAft>
              </a:pPr>
              <a:t>8</a:t>
            </a:fld>
            <a:endParaRPr lang="en-US" altLang="en-US" smtClean="0"/>
          </a:p>
        </p:txBody>
      </p:sp>
      <p:sp>
        <p:nvSpPr>
          <p:cNvPr id="27651" name="Rectangle 2"/>
          <p:cNvSpPr>
            <a:spLocks noGrp="1" noRot="1" noChangeAspect="1" noChangeArrowheads="1" noTextEdit="1"/>
          </p:cNvSpPr>
          <p:nvPr>
            <p:ph type="sldImg"/>
          </p:nvPr>
        </p:nvSpPr>
        <p:spPr>
          <a:xfrm>
            <a:off x="1414463" y="1162050"/>
            <a:ext cx="4181475" cy="313690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3967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412">
              <a:spcBef>
                <a:spcPct val="30000"/>
              </a:spcBef>
              <a:defRPr sz="1200">
                <a:solidFill>
                  <a:schemeClr val="tx1"/>
                </a:solidFill>
                <a:latin typeface="Arial" panose="020B0604020202020204" pitchFamily="34" charset="0"/>
                <a:ea typeface="MS PGothic" panose="020B0600070205080204" pitchFamily="34" charset="-128"/>
              </a:defRPr>
            </a:lvl1pPr>
            <a:lvl2pPr marL="756941" indent="-291132" defTabSz="949412">
              <a:spcBef>
                <a:spcPct val="30000"/>
              </a:spcBef>
              <a:defRPr sz="1200">
                <a:solidFill>
                  <a:schemeClr val="tx1"/>
                </a:solidFill>
                <a:latin typeface="Arial" panose="020B0604020202020204" pitchFamily="34" charset="0"/>
                <a:ea typeface="MS PGothic" panose="020B0600070205080204" pitchFamily="34" charset="-128"/>
              </a:defRPr>
            </a:lvl2pPr>
            <a:lvl3pPr marL="1164524" indent="-232905" defTabSz="949412">
              <a:spcBef>
                <a:spcPct val="30000"/>
              </a:spcBef>
              <a:defRPr sz="1200">
                <a:solidFill>
                  <a:schemeClr val="tx1"/>
                </a:solidFill>
                <a:latin typeface="Arial" panose="020B0604020202020204" pitchFamily="34" charset="0"/>
                <a:ea typeface="MS PGothic" panose="020B0600070205080204" pitchFamily="34" charset="-128"/>
              </a:defRPr>
            </a:lvl3pPr>
            <a:lvl4pPr marL="1630334" indent="-232905" defTabSz="949412">
              <a:spcBef>
                <a:spcPct val="30000"/>
              </a:spcBef>
              <a:defRPr sz="1200">
                <a:solidFill>
                  <a:schemeClr val="tx1"/>
                </a:solidFill>
                <a:latin typeface="Arial" panose="020B0604020202020204" pitchFamily="34" charset="0"/>
                <a:ea typeface="MS PGothic" panose="020B0600070205080204" pitchFamily="34" charset="-128"/>
              </a:defRPr>
            </a:lvl4pPr>
            <a:lvl5pPr marL="2096144" indent="-232905" defTabSz="949412">
              <a:spcBef>
                <a:spcPct val="30000"/>
              </a:spcBef>
              <a:defRPr sz="1200">
                <a:solidFill>
                  <a:schemeClr val="tx1"/>
                </a:solidFill>
                <a:latin typeface="Arial" panose="020B0604020202020204" pitchFamily="34" charset="0"/>
                <a:ea typeface="MS PGothic" panose="020B0600070205080204" pitchFamily="34" charset="-128"/>
              </a:defRPr>
            </a:lvl5pPr>
            <a:lvl6pPr marL="2561955"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2776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93574"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59383" indent="-232905" defTabSz="949412"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fld id="{06546E14-456D-4CB5-B0DE-441C9EAF5A66}" type="slidenum">
              <a:rPr lang="en-US" altLang="en-US" smtClean="0"/>
              <a:pPr fontAlgn="base">
                <a:spcBef>
                  <a:spcPct val="0"/>
                </a:spcBef>
                <a:spcAft>
                  <a:spcPct val="0"/>
                </a:spcAft>
              </a:pPr>
              <a:t>10</a:t>
            </a:fld>
            <a:endParaRPr lang="en-US" altLang="en-US" smtClean="0"/>
          </a:p>
        </p:txBody>
      </p:sp>
      <p:sp>
        <p:nvSpPr>
          <p:cNvPr id="33795" name="Rectangle 2"/>
          <p:cNvSpPr>
            <a:spLocks noGrp="1" noRot="1" noChangeAspect="1" noChangeArrowheads="1" noTextEdit="1"/>
          </p:cNvSpPr>
          <p:nvPr>
            <p:ph type="sldImg"/>
          </p:nvPr>
        </p:nvSpPr>
        <p:spPr>
          <a:xfrm>
            <a:off x="1414463" y="1162050"/>
            <a:ext cx="4181475" cy="3136900"/>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37529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xfrm>
            <a:off x="1414463" y="1162050"/>
            <a:ext cx="4181475" cy="3136900"/>
          </a:xfrm>
          <a:ln/>
        </p:spPr>
      </p:sp>
      <p:sp>
        <p:nvSpPr>
          <p:cNvPr id="283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500" b="1">
                <a:solidFill>
                  <a:srgbClr val="FFFF66"/>
                </a:solidFill>
                <a:latin typeface="Arial" panose="020B0604020202020204" pitchFamily="34" charset="0"/>
              </a:defRPr>
            </a:lvl1pPr>
            <a:lvl2pPr marL="736825" indent="-283394" eaLnBrk="0" hangingPunct="0">
              <a:defRPr sz="9500" b="1">
                <a:solidFill>
                  <a:srgbClr val="FFFF66"/>
                </a:solidFill>
                <a:latin typeface="Arial" panose="020B0604020202020204" pitchFamily="34" charset="0"/>
              </a:defRPr>
            </a:lvl2pPr>
            <a:lvl3pPr marL="1133578" indent="-226716" eaLnBrk="0" hangingPunct="0">
              <a:defRPr sz="9500" b="1">
                <a:solidFill>
                  <a:srgbClr val="FFFF66"/>
                </a:solidFill>
                <a:latin typeface="Arial" panose="020B0604020202020204" pitchFamily="34" charset="0"/>
              </a:defRPr>
            </a:lvl3pPr>
            <a:lvl4pPr marL="1587009" indent="-226716" eaLnBrk="0" hangingPunct="0">
              <a:defRPr sz="9500" b="1">
                <a:solidFill>
                  <a:srgbClr val="FFFF66"/>
                </a:solidFill>
                <a:latin typeface="Arial" panose="020B0604020202020204" pitchFamily="34" charset="0"/>
              </a:defRPr>
            </a:lvl4pPr>
            <a:lvl5pPr marL="2040440" indent="-226716" eaLnBrk="0" hangingPunct="0">
              <a:defRPr sz="9500" b="1">
                <a:solidFill>
                  <a:srgbClr val="FFFF66"/>
                </a:solidFill>
                <a:latin typeface="Arial" panose="020B0604020202020204" pitchFamily="34" charset="0"/>
              </a:defRPr>
            </a:lvl5pPr>
            <a:lvl6pPr marL="2493871" indent="-226716" algn="ctr" eaLnBrk="0" fontAlgn="base" hangingPunct="0">
              <a:spcBef>
                <a:spcPct val="0"/>
              </a:spcBef>
              <a:spcAft>
                <a:spcPct val="0"/>
              </a:spcAft>
              <a:defRPr sz="9500" b="1">
                <a:solidFill>
                  <a:srgbClr val="FFFF66"/>
                </a:solidFill>
                <a:latin typeface="Arial" panose="020B0604020202020204" pitchFamily="34" charset="0"/>
              </a:defRPr>
            </a:lvl6pPr>
            <a:lvl7pPr marL="2947303" indent="-226716" algn="ctr" eaLnBrk="0" fontAlgn="base" hangingPunct="0">
              <a:spcBef>
                <a:spcPct val="0"/>
              </a:spcBef>
              <a:spcAft>
                <a:spcPct val="0"/>
              </a:spcAft>
              <a:defRPr sz="9500" b="1">
                <a:solidFill>
                  <a:srgbClr val="FFFF66"/>
                </a:solidFill>
                <a:latin typeface="Arial" panose="020B0604020202020204" pitchFamily="34" charset="0"/>
              </a:defRPr>
            </a:lvl7pPr>
            <a:lvl8pPr marL="3400734" indent="-226716" algn="ctr" eaLnBrk="0" fontAlgn="base" hangingPunct="0">
              <a:spcBef>
                <a:spcPct val="0"/>
              </a:spcBef>
              <a:spcAft>
                <a:spcPct val="0"/>
              </a:spcAft>
              <a:defRPr sz="9500" b="1">
                <a:solidFill>
                  <a:srgbClr val="FFFF66"/>
                </a:solidFill>
                <a:latin typeface="Arial" panose="020B0604020202020204" pitchFamily="34" charset="0"/>
              </a:defRPr>
            </a:lvl8pPr>
            <a:lvl9pPr marL="3854165" indent="-226716" algn="ctr" eaLnBrk="0" fontAlgn="base" hangingPunct="0">
              <a:spcBef>
                <a:spcPct val="0"/>
              </a:spcBef>
              <a:spcAft>
                <a:spcPct val="0"/>
              </a:spcAft>
              <a:defRPr sz="9500" b="1">
                <a:solidFill>
                  <a:srgbClr val="FFFF66"/>
                </a:solidFill>
                <a:latin typeface="Arial" panose="020B0604020202020204" pitchFamily="34" charset="0"/>
              </a:defRPr>
            </a:lvl9pPr>
          </a:lstStyle>
          <a:p>
            <a:fld id="{5529874E-D34F-4481-85F4-53D62DF287E4}" type="slidenum">
              <a:rPr lang="en-GB" altLang="en-US" sz="1200" b="0">
                <a:solidFill>
                  <a:schemeClr val="tx1"/>
                </a:solidFill>
                <a:latin typeface="Times New Roman" panose="02020603050405020304" pitchFamily="18" charset="0"/>
              </a:rPr>
              <a:pPr/>
              <a:t>11</a:t>
            </a:fld>
            <a:endParaRPr lang="en-GB"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49082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500" b="1">
                <a:solidFill>
                  <a:srgbClr val="FFFF66"/>
                </a:solidFill>
                <a:latin typeface="Arial" panose="020B0604020202020204" pitchFamily="34" charset="0"/>
              </a:defRPr>
            </a:lvl1pPr>
            <a:lvl2pPr marL="736825" indent="-283394" eaLnBrk="0" hangingPunct="0">
              <a:defRPr sz="9500" b="1">
                <a:solidFill>
                  <a:srgbClr val="FFFF66"/>
                </a:solidFill>
                <a:latin typeface="Arial" panose="020B0604020202020204" pitchFamily="34" charset="0"/>
              </a:defRPr>
            </a:lvl2pPr>
            <a:lvl3pPr marL="1133578" indent="-226716" eaLnBrk="0" hangingPunct="0">
              <a:defRPr sz="9500" b="1">
                <a:solidFill>
                  <a:srgbClr val="FFFF66"/>
                </a:solidFill>
                <a:latin typeface="Arial" panose="020B0604020202020204" pitchFamily="34" charset="0"/>
              </a:defRPr>
            </a:lvl3pPr>
            <a:lvl4pPr marL="1587009" indent="-226716" eaLnBrk="0" hangingPunct="0">
              <a:defRPr sz="9500" b="1">
                <a:solidFill>
                  <a:srgbClr val="FFFF66"/>
                </a:solidFill>
                <a:latin typeface="Arial" panose="020B0604020202020204" pitchFamily="34" charset="0"/>
              </a:defRPr>
            </a:lvl4pPr>
            <a:lvl5pPr marL="2040440" indent="-226716" eaLnBrk="0" hangingPunct="0">
              <a:defRPr sz="9500" b="1">
                <a:solidFill>
                  <a:srgbClr val="FFFF66"/>
                </a:solidFill>
                <a:latin typeface="Arial" panose="020B0604020202020204" pitchFamily="34" charset="0"/>
              </a:defRPr>
            </a:lvl5pPr>
            <a:lvl6pPr marL="2493871" indent="-226716" algn="ctr" eaLnBrk="0" fontAlgn="base" hangingPunct="0">
              <a:spcBef>
                <a:spcPct val="0"/>
              </a:spcBef>
              <a:spcAft>
                <a:spcPct val="0"/>
              </a:spcAft>
              <a:defRPr sz="9500" b="1">
                <a:solidFill>
                  <a:srgbClr val="FFFF66"/>
                </a:solidFill>
                <a:latin typeface="Arial" panose="020B0604020202020204" pitchFamily="34" charset="0"/>
              </a:defRPr>
            </a:lvl6pPr>
            <a:lvl7pPr marL="2947303" indent="-226716" algn="ctr" eaLnBrk="0" fontAlgn="base" hangingPunct="0">
              <a:spcBef>
                <a:spcPct val="0"/>
              </a:spcBef>
              <a:spcAft>
                <a:spcPct val="0"/>
              </a:spcAft>
              <a:defRPr sz="9500" b="1">
                <a:solidFill>
                  <a:srgbClr val="FFFF66"/>
                </a:solidFill>
                <a:latin typeface="Arial" panose="020B0604020202020204" pitchFamily="34" charset="0"/>
              </a:defRPr>
            </a:lvl7pPr>
            <a:lvl8pPr marL="3400734" indent="-226716" algn="ctr" eaLnBrk="0" fontAlgn="base" hangingPunct="0">
              <a:spcBef>
                <a:spcPct val="0"/>
              </a:spcBef>
              <a:spcAft>
                <a:spcPct val="0"/>
              </a:spcAft>
              <a:defRPr sz="9500" b="1">
                <a:solidFill>
                  <a:srgbClr val="FFFF66"/>
                </a:solidFill>
                <a:latin typeface="Arial" panose="020B0604020202020204" pitchFamily="34" charset="0"/>
              </a:defRPr>
            </a:lvl8pPr>
            <a:lvl9pPr marL="3854165" indent="-226716" algn="ctr" eaLnBrk="0" fontAlgn="base" hangingPunct="0">
              <a:spcBef>
                <a:spcPct val="0"/>
              </a:spcBef>
              <a:spcAft>
                <a:spcPct val="0"/>
              </a:spcAft>
              <a:defRPr sz="9500" b="1">
                <a:solidFill>
                  <a:srgbClr val="FFFF66"/>
                </a:solidFill>
                <a:latin typeface="Arial" panose="020B0604020202020204" pitchFamily="34" charset="0"/>
              </a:defRPr>
            </a:lvl9pPr>
          </a:lstStyle>
          <a:p>
            <a:fld id="{D0DCBC43-23D2-4E00-9BAA-BF411B578CA4}" type="slidenum">
              <a:rPr lang="en-US" altLang="en-US" sz="1200" b="0">
                <a:solidFill>
                  <a:schemeClr val="tx1"/>
                </a:solidFill>
                <a:latin typeface="Times New Roman" panose="02020603050405020304" pitchFamily="18" charset="0"/>
              </a:rPr>
              <a:pPr/>
              <a:t>12</a:t>
            </a:fld>
            <a:endParaRPr lang="en-US" altLang="en-US" sz="1200" b="0">
              <a:solidFill>
                <a:schemeClr val="tx1"/>
              </a:solidFill>
              <a:latin typeface="Times New Roman" panose="02020603050405020304" pitchFamily="18" charset="0"/>
            </a:endParaRPr>
          </a:p>
        </p:txBody>
      </p:sp>
      <p:sp>
        <p:nvSpPr>
          <p:cNvPr id="281603" name="Rectangle 2"/>
          <p:cNvSpPr>
            <a:spLocks noGrp="1" noRot="1" noChangeAspect="1" noChangeArrowheads="1" noTextEdit="1"/>
          </p:cNvSpPr>
          <p:nvPr>
            <p:ph type="sldImg"/>
          </p:nvPr>
        </p:nvSpPr>
        <p:spPr>
          <a:xfrm>
            <a:off x="1414463" y="1162050"/>
            <a:ext cx="4181475" cy="3136900"/>
          </a:xfrm>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extLst>
      <p:ext uri="{BB962C8B-B14F-4D97-AF65-F5344CB8AC3E}">
        <p14:creationId xmlns:p14="http://schemas.microsoft.com/office/powerpoint/2010/main" val="137897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1414463" y="1162050"/>
            <a:ext cx="4181475" cy="3136900"/>
          </a:xfrm>
          <a:ln/>
        </p:spPr>
      </p:sp>
      <p:sp>
        <p:nvSpPr>
          <p:cNvPr id="282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500" b="1">
                <a:solidFill>
                  <a:srgbClr val="FFFF66"/>
                </a:solidFill>
                <a:latin typeface="Arial" panose="020B0604020202020204" pitchFamily="34" charset="0"/>
              </a:defRPr>
            </a:lvl1pPr>
            <a:lvl2pPr marL="736825" indent="-283394" eaLnBrk="0" hangingPunct="0">
              <a:defRPr sz="9500" b="1">
                <a:solidFill>
                  <a:srgbClr val="FFFF66"/>
                </a:solidFill>
                <a:latin typeface="Arial" panose="020B0604020202020204" pitchFamily="34" charset="0"/>
              </a:defRPr>
            </a:lvl2pPr>
            <a:lvl3pPr marL="1133578" indent="-226716" eaLnBrk="0" hangingPunct="0">
              <a:defRPr sz="9500" b="1">
                <a:solidFill>
                  <a:srgbClr val="FFFF66"/>
                </a:solidFill>
                <a:latin typeface="Arial" panose="020B0604020202020204" pitchFamily="34" charset="0"/>
              </a:defRPr>
            </a:lvl3pPr>
            <a:lvl4pPr marL="1587009" indent="-226716" eaLnBrk="0" hangingPunct="0">
              <a:defRPr sz="9500" b="1">
                <a:solidFill>
                  <a:srgbClr val="FFFF66"/>
                </a:solidFill>
                <a:latin typeface="Arial" panose="020B0604020202020204" pitchFamily="34" charset="0"/>
              </a:defRPr>
            </a:lvl4pPr>
            <a:lvl5pPr marL="2040440" indent="-226716" eaLnBrk="0" hangingPunct="0">
              <a:defRPr sz="9500" b="1">
                <a:solidFill>
                  <a:srgbClr val="FFFF66"/>
                </a:solidFill>
                <a:latin typeface="Arial" panose="020B0604020202020204" pitchFamily="34" charset="0"/>
              </a:defRPr>
            </a:lvl5pPr>
            <a:lvl6pPr marL="2493871" indent="-226716" algn="ctr" eaLnBrk="0" fontAlgn="base" hangingPunct="0">
              <a:spcBef>
                <a:spcPct val="0"/>
              </a:spcBef>
              <a:spcAft>
                <a:spcPct val="0"/>
              </a:spcAft>
              <a:defRPr sz="9500" b="1">
                <a:solidFill>
                  <a:srgbClr val="FFFF66"/>
                </a:solidFill>
                <a:latin typeface="Arial" panose="020B0604020202020204" pitchFamily="34" charset="0"/>
              </a:defRPr>
            </a:lvl6pPr>
            <a:lvl7pPr marL="2947303" indent="-226716" algn="ctr" eaLnBrk="0" fontAlgn="base" hangingPunct="0">
              <a:spcBef>
                <a:spcPct val="0"/>
              </a:spcBef>
              <a:spcAft>
                <a:spcPct val="0"/>
              </a:spcAft>
              <a:defRPr sz="9500" b="1">
                <a:solidFill>
                  <a:srgbClr val="FFFF66"/>
                </a:solidFill>
                <a:latin typeface="Arial" panose="020B0604020202020204" pitchFamily="34" charset="0"/>
              </a:defRPr>
            </a:lvl7pPr>
            <a:lvl8pPr marL="3400734" indent="-226716" algn="ctr" eaLnBrk="0" fontAlgn="base" hangingPunct="0">
              <a:spcBef>
                <a:spcPct val="0"/>
              </a:spcBef>
              <a:spcAft>
                <a:spcPct val="0"/>
              </a:spcAft>
              <a:defRPr sz="9500" b="1">
                <a:solidFill>
                  <a:srgbClr val="FFFF66"/>
                </a:solidFill>
                <a:latin typeface="Arial" panose="020B0604020202020204" pitchFamily="34" charset="0"/>
              </a:defRPr>
            </a:lvl8pPr>
            <a:lvl9pPr marL="3854165" indent="-226716" algn="ctr" eaLnBrk="0" fontAlgn="base" hangingPunct="0">
              <a:spcBef>
                <a:spcPct val="0"/>
              </a:spcBef>
              <a:spcAft>
                <a:spcPct val="0"/>
              </a:spcAft>
              <a:defRPr sz="9500" b="1">
                <a:solidFill>
                  <a:srgbClr val="FFFF66"/>
                </a:solidFill>
                <a:latin typeface="Arial" panose="020B0604020202020204" pitchFamily="34" charset="0"/>
              </a:defRPr>
            </a:lvl9pPr>
          </a:lstStyle>
          <a:p>
            <a:fld id="{08C57A7C-AE74-4EB4-BD43-D0A5FBBB8590}" type="slidenum">
              <a:rPr lang="en-GB" altLang="en-US" sz="1200" b="0">
                <a:solidFill>
                  <a:schemeClr val="tx1"/>
                </a:solidFill>
                <a:latin typeface="Times New Roman" panose="02020603050405020304" pitchFamily="18" charset="0"/>
              </a:rPr>
              <a:pPr/>
              <a:t>13</a:t>
            </a:fld>
            <a:endParaRPr lang="en-GB"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5272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8"/>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9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71317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84038"/>
            <a:ext cx="3008313" cy="654799"/>
          </a:xfrm>
        </p:spPr>
        <p:txBody>
          <a:bodyPr anchor="b"/>
          <a:lstStyle>
            <a:lvl1pPr algn="l">
              <a:defRPr sz="15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4"/>
            <a:ext cx="5111750" cy="5567083"/>
          </a:xfrm>
        </p:spPr>
        <p:txBody>
          <a:bodyPr/>
          <a:lstStyle>
            <a:lvl1pPr>
              <a:defRPr sz="1875"/>
            </a:lvl1pPr>
            <a:lvl2pPr>
              <a:defRPr sz="1725"/>
            </a:lvl2pPr>
            <a:lvl3pPr>
              <a:defRPr sz="1575"/>
            </a:lvl3pPr>
            <a:lvl4pPr>
              <a:defRPr sz="1425"/>
            </a:lvl4pPr>
            <a:lvl5pPr>
              <a:defRPr sz="135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65729"/>
            <a:ext cx="3008313" cy="48678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302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783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771210" y="6130437"/>
            <a:ext cx="859712" cy="370396"/>
          </a:xfrm>
          <a:prstGeom prst="rect">
            <a:avLst/>
          </a:prstGeom>
        </p:spPr>
        <p:txBody>
          <a:bodyPr/>
          <a:lstStyle/>
          <a:p>
            <a:fld id="{93336AA0-CB5C-4137-8737-4D9A41CAF132}" type="datetime1">
              <a:rPr lang="en-US" smtClean="0"/>
              <a:t>1/2/2018</a:t>
            </a:fld>
            <a:endParaRPr lang="en-US" dirty="0"/>
          </a:p>
        </p:txBody>
      </p:sp>
      <p:sp>
        <p:nvSpPr>
          <p:cNvPr id="5" name="Footer Placeholder 4"/>
          <p:cNvSpPr>
            <a:spLocks noGrp="1"/>
          </p:cNvSpPr>
          <p:nvPr>
            <p:ph type="ftr" sz="quarter" idx="11"/>
          </p:nvPr>
        </p:nvSpPr>
        <p:spPr>
          <a:xfrm>
            <a:off x="1941910" y="6135809"/>
            <a:ext cx="571499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398860" y="4529541"/>
            <a:ext cx="584825"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67795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8"/>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900"/>
            </a:lvl1pPr>
          </a:lstStyle>
          <a:p>
            <a:pPr>
              <a:defRPr/>
            </a:pPr>
            <a:fld id="{8E0BD697-C650-4553-8269-3DAFA0DE6DB9}" type="slidenum">
              <a:rPr lang="en-US"/>
              <a:pPr>
                <a:defRPr/>
              </a:pPr>
              <a:t>‹#›</a:t>
            </a:fld>
            <a:endParaRPr lang="en-US" dirty="0">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Tree>
    <p:extLst>
      <p:ext uri="{BB962C8B-B14F-4D97-AF65-F5344CB8AC3E}">
        <p14:creationId xmlns:p14="http://schemas.microsoft.com/office/powerpoint/2010/main" val="13600940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8"/>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900"/>
            </a:lvl1pPr>
          </a:lstStyle>
          <a:p>
            <a:pPr>
              <a:defRPr/>
            </a:pPr>
            <a:fld id="{8E0BD697-C650-4553-8269-3DAFA0DE6DB9}" type="slidenum">
              <a:rPr lang="en-US" smtClean="0"/>
              <a:pPr>
                <a:defRPr/>
              </a:pPr>
              <a:t>‹#›</a:t>
            </a:fld>
            <a:endParaRPr lang="en-US" dirty="0">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Tree>
    <p:extLst>
      <p:ext uri="{BB962C8B-B14F-4D97-AF65-F5344CB8AC3E}">
        <p14:creationId xmlns:p14="http://schemas.microsoft.com/office/powerpoint/2010/main" val="5369656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225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1875"/>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886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9"/>
            <a:ext cx="3810000" cy="4921623"/>
          </a:xfrm>
        </p:spPr>
        <p:txBody>
          <a:bodyPr/>
          <a:lstStyle>
            <a:lvl1pPr>
              <a:defRPr sz="1875"/>
            </a:lvl1pPr>
            <a:lvl2pPr>
              <a:defRPr sz="1725"/>
            </a:lvl2pPr>
            <a:lvl3pPr>
              <a:defRPr sz="1575"/>
            </a:lvl3pPr>
            <a:lvl4pPr>
              <a:defRPr sz="1425"/>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1875"/>
            </a:lvl1pPr>
            <a:lvl2pPr>
              <a:defRPr sz="1725"/>
            </a:lvl2pPr>
            <a:lvl3pPr>
              <a:defRPr sz="1575"/>
            </a:lvl3pPr>
            <a:lvl4pPr>
              <a:defRPr sz="1425"/>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883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D57F1E4F-1CFF-5643-939E-217C01CDF565}" type="slidenum">
              <a:rPr lang="en-US" smtClean="0"/>
              <a:pPr/>
              <a:t>‹#›</a:t>
            </a:fld>
            <a:endParaRPr lang="en-US" dirty="0"/>
          </a:p>
        </p:txBody>
      </p:sp>
      <p:sp>
        <p:nvSpPr>
          <p:cNvPr id="5" name="Text Placeholder 4"/>
          <p:cNvSpPr>
            <a:spLocks noGrp="1"/>
          </p:cNvSpPr>
          <p:nvPr>
            <p:ph type="body" sz="quarter" idx="11"/>
          </p:nvPr>
        </p:nvSpPr>
        <p:spPr>
          <a:xfrm>
            <a:off x="479425" y="1437371"/>
            <a:ext cx="82296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2104178"/>
            <a:ext cx="4040188" cy="4165995"/>
          </a:xfrm>
        </p:spPr>
        <p:txBody>
          <a:bodyPr/>
          <a:lstStyle>
            <a:lvl1pPr>
              <a:defRPr sz="1875"/>
            </a:lvl1pPr>
            <a:lvl2pPr>
              <a:defRPr sz="1725"/>
            </a:lvl2pPr>
            <a:lvl3pPr>
              <a:defRPr sz="1575"/>
            </a:lvl3pPr>
            <a:lvl4pPr>
              <a:defRPr sz="1425"/>
            </a:lvl4pPr>
            <a:lvl5pPr>
              <a:defRPr sz="1350"/>
            </a:lvl5pPr>
            <a:lvl6pPr>
              <a:defRPr sz="1200"/>
            </a:lvl6pPr>
            <a:lvl7pPr>
              <a:defRPr sz="1200"/>
            </a:lvl7pPr>
            <a:lvl8pPr>
              <a:defRPr sz="1200"/>
            </a:lvl8pPr>
            <a:lvl9pPr>
              <a:defRPr sz="12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1" y="2111435"/>
            <a:ext cx="4040188" cy="4165995"/>
          </a:xfrm>
        </p:spPr>
        <p:txBody>
          <a:bodyPr/>
          <a:lstStyle>
            <a:lvl1pPr>
              <a:defRPr sz="1875"/>
            </a:lvl1pPr>
            <a:lvl2pPr>
              <a:defRPr sz="1725"/>
            </a:lvl2pPr>
            <a:lvl3pPr>
              <a:defRPr sz="1575"/>
            </a:lvl3pPr>
            <a:lvl4pPr>
              <a:defRPr sz="1425"/>
            </a:lvl4pPr>
            <a:lvl5pPr>
              <a:defRPr sz="1350"/>
            </a:lvl5pPr>
            <a:lvl6pPr>
              <a:defRPr sz="1200"/>
            </a:lvl6pPr>
            <a:lvl7pPr>
              <a:defRPr sz="1200"/>
            </a:lvl7pPr>
            <a:lvl8pPr>
              <a:defRPr sz="1200"/>
            </a:lvl8pPr>
            <a:lvl9pPr>
              <a:defRPr sz="12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136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1875"/>
            </a:lvl1pPr>
            <a:lvl2pPr>
              <a:defRPr sz="1725"/>
            </a:lvl2pPr>
            <a:lvl3pPr>
              <a:defRPr sz="1575"/>
            </a:lvl3pPr>
            <a:lvl4pPr>
              <a:defRPr sz="1425"/>
            </a:lvl4pPr>
            <a:lvl5pPr>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373749"/>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097743"/>
            <a:ext cx="4041775" cy="4208929"/>
          </a:xfrm>
        </p:spPr>
        <p:txBody>
          <a:bodyPr/>
          <a:lstStyle>
            <a:lvl1pPr>
              <a:defRPr sz="1875"/>
            </a:lvl1pPr>
            <a:lvl2pPr>
              <a:defRPr sz="1725"/>
            </a:lvl2pPr>
            <a:lvl3pPr>
              <a:defRPr sz="1575"/>
            </a:lvl3pPr>
            <a:lvl4pPr>
              <a:defRPr sz="1425"/>
            </a:lvl4pPr>
            <a:lvl5pPr>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683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25046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
        <p:nvSpPr>
          <p:cNvPr id="5" name="Text Placeholder 4"/>
          <p:cNvSpPr>
            <a:spLocks noGrp="1"/>
          </p:cNvSpPr>
          <p:nvPr>
            <p:ph type="body" sz="quarter" idx="12"/>
          </p:nvPr>
        </p:nvSpPr>
        <p:spPr>
          <a:xfrm>
            <a:off x="881064" y="980903"/>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4571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171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5"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202902"/>
            <a:ext cx="8229601" cy="9704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8" y="2213113"/>
            <a:ext cx="8243047" cy="41070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270" name="Rectangle 6"/>
          <p:cNvSpPr>
            <a:spLocks noGrp="1" noChangeArrowheads="1"/>
          </p:cNvSpPr>
          <p:nvPr>
            <p:ph type="sldNum" sz="quarter" idx="4"/>
          </p:nvPr>
        </p:nvSpPr>
        <p:spPr bwMode="auto">
          <a:xfrm>
            <a:off x="8096250" y="659130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b="1">
                <a:latin typeface="+mn-lt"/>
                <a:ea typeface="+mn-ea"/>
              </a:defRPr>
            </a:lvl1pPr>
          </a:lstStyle>
          <a:p>
            <a:fld id="{D57F1E4F-1CFF-5643-939E-217C01CDF565}" type="slidenum">
              <a:rPr lang="en-US" smtClean="0"/>
              <a:pPr/>
              <a:t>‹#›</a:t>
            </a:fld>
            <a:endParaRPr lang="en-US" dirty="0"/>
          </a:p>
        </p:txBody>
      </p:sp>
      <p:sp>
        <p:nvSpPr>
          <p:cNvPr id="13" name="TextBox 12"/>
          <p:cNvSpPr txBox="1"/>
          <p:nvPr/>
        </p:nvSpPr>
        <p:spPr>
          <a:xfrm>
            <a:off x="4124326" y="6343650"/>
            <a:ext cx="4989513" cy="184666"/>
          </a:xfrm>
          <a:prstGeom prst="rect">
            <a:avLst/>
          </a:prstGeom>
          <a:solidFill>
            <a:srgbClr val="91A3BB"/>
          </a:solidFill>
          <a:ln>
            <a:solidFill>
              <a:schemeClr val="tx1"/>
            </a:solidFill>
          </a:ln>
        </p:spPr>
        <p:txBody>
          <a:bodyPr>
            <a:spAutoFit/>
          </a:bodyPr>
          <a:lstStyle/>
          <a:p>
            <a:pPr algn="r">
              <a:defRPr/>
            </a:pPr>
            <a:r>
              <a:rPr lang="en-US" sz="600" dirty="0" smtClean="0">
                <a:latin typeface="+mn-lt"/>
              </a:rPr>
              <a:t>206: </a:t>
            </a:r>
            <a:r>
              <a:rPr lang="en-US" sz="600" dirty="0" smtClean="0">
                <a:latin typeface="+mn-lt"/>
              </a:rPr>
              <a:t>Engaging Families Experiencing Opioid Use, Addiction, and Recovery</a:t>
            </a:r>
            <a:endParaRPr lang="en-US" sz="600" dirty="0">
              <a:latin typeface="+mn-lt"/>
            </a:endParaRPr>
          </a:p>
        </p:txBody>
      </p:sp>
      <p:grpSp>
        <p:nvGrpSpPr>
          <p:cNvPr id="14" name="Group 17"/>
          <p:cNvGrpSpPr>
            <a:grpSpLocks/>
          </p:cNvGrpSpPr>
          <p:nvPr/>
        </p:nvGrpSpPr>
        <p:grpSpPr bwMode="auto">
          <a:xfrm>
            <a:off x="14289" y="6359874"/>
            <a:ext cx="3709987" cy="199697"/>
            <a:chOff x="14514" y="6343702"/>
            <a:chExt cx="4023360" cy="216039"/>
          </a:xfrm>
        </p:grpSpPr>
        <p:sp>
          <p:nvSpPr>
            <p:cNvPr id="15" name="TextBox 14"/>
            <p:cNvSpPr txBox="1"/>
            <p:nvPr/>
          </p:nvSpPr>
          <p:spPr>
            <a:xfrm>
              <a:off x="14514" y="6343702"/>
              <a:ext cx="4023360" cy="199778"/>
            </a:xfrm>
            <a:prstGeom prst="rect">
              <a:avLst/>
            </a:prstGeom>
            <a:solidFill>
              <a:srgbClr val="91A3BB"/>
            </a:solidFill>
            <a:ln w="6350">
              <a:solidFill>
                <a:schemeClr val="tx1"/>
              </a:solidFill>
            </a:ln>
          </p:spPr>
          <p:txBody>
            <a:bodyPr>
              <a:spAutoFit/>
            </a:bodyPr>
            <a:lstStyle/>
            <a:p>
              <a:pPr eaLnBrk="0" hangingPunct="0">
                <a:defRPr/>
              </a:pPr>
              <a:r>
                <a:rPr lang="en-US" sz="600" dirty="0">
                  <a:latin typeface="Georgia" pitchFamily="18" charset="0"/>
                  <a:ea typeface="ＭＳ Ｐゴシック" pitchFamily="16" charset="-128"/>
                  <a:cs typeface="+mn-cs"/>
                </a:rPr>
                <a:t>The Pennsylvania Child Welfare </a:t>
              </a:r>
              <a:r>
                <a:rPr lang="en-US" sz="600" dirty="0" smtClean="0">
                  <a:latin typeface="Georgia" pitchFamily="18" charset="0"/>
                  <a:ea typeface="ＭＳ Ｐゴシック" pitchFamily="16" charset="-128"/>
                  <a:cs typeface="+mn-cs"/>
                </a:rPr>
                <a:t>Resource</a:t>
              </a:r>
              <a:r>
                <a:rPr lang="en-US" sz="600" baseline="0" dirty="0" smtClean="0">
                  <a:latin typeface="Georgia" pitchFamily="18" charset="0"/>
                  <a:ea typeface="ＭＳ Ｐゴシック" pitchFamily="16" charset="-128"/>
                  <a:cs typeface="+mn-cs"/>
                </a:rPr>
                <a:t> Center</a:t>
              </a:r>
              <a:endParaRPr lang="en-US" sz="600" dirty="0">
                <a:latin typeface="Georgia" pitchFamily="18" charset="0"/>
                <a:ea typeface="ＭＳ Ｐゴシック" pitchFamily="16" charset="-128"/>
                <a:cs typeface="+mn-cs"/>
              </a:endParaRPr>
            </a:p>
          </p:txBody>
        </p:sp>
        <p:cxnSp>
          <p:nvCxnSpPr>
            <p:cNvPr id="16" name="Straight Connector 15"/>
            <p:cNvCxnSpPr/>
            <p:nvPr/>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95400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5" r:id="rId13"/>
  </p:sldLayoutIdLst>
  <p:timing>
    <p:tnLst>
      <p:par>
        <p:cTn id="1" dur="indefinite" restart="never" nodeType="tmRoot"/>
      </p:par>
    </p:tnLst>
  </p:timing>
  <p:hf hdr="0" dt="0"/>
  <p:txStyles>
    <p:titleStyle>
      <a:lvl1pPr algn="l" rtl="0" eaLnBrk="1" fontAlgn="base" hangingPunct="1">
        <a:spcBef>
          <a:spcPct val="0"/>
        </a:spcBef>
        <a:spcAft>
          <a:spcPct val="0"/>
        </a:spcAft>
        <a:defRPr sz="2025" b="1">
          <a:solidFill>
            <a:srgbClr val="948151"/>
          </a:solidFill>
          <a:latin typeface="+mj-lt"/>
          <a:ea typeface="+mj-ea"/>
          <a:cs typeface="+mj-cs"/>
        </a:defRPr>
      </a:lvl1pPr>
      <a:lvl2pPr algn="l" rtl="0" eaLnBrk="1" fontAlgn="base" hangingPunct="1">
        <a:spcBef>
          <a:spcPct val="0"/>
        </a:spcBef>
        <a:spcAft>
          <a:spcPct val="0"/>
        </a:spcAft>
        <a:defRPr sz="2250" b="1">
          <a:solidFill>
            <a:srgbClr val="948151"/>
          </a:solidFill>
          <a:latin typeface="Georgia" pitchFamily="16" charset="0"/>
          <a:ea typeface="Osaka" pitchFamily="16" charset="-128"/>
        </a:defRPr>
      </a:lvl2pPr>
      <a:lvl3pPr algn="l" rtl="0" eaLnBrk="1" fontAlgn="base" hangingPunct="1">
        <a:spcBef>
          <a:spcPct val="0"/>
        </a:spcBef>
        <a:spcAft>
          <a:spcPct val="0"/>
        </a:spcAft>
        <a:defRPr sz="2250" b="1">
          <a:solidFill>
            <a:srgbClr val="948151"/>
          </a:solidFill>
          <a:latin typeface="Georgia" pitchFamily="16" charset="0"/>
          <a:ea typeface="Osaka" pitchFamily="16" charset="-128"/>
        </a:defRPr>
      </a:lvl3pPr>
      <a:lvl4pPr algn="l" rtl="0" eaLnBrk="1" fontAlgn="base" hangingPunct="1">
        <a:spcBef>
          <a:spcPct val="0"/>
        </a:spcBef>
        <a:spcAft>
          <a:spcPct val="0"/>
        </a:spcAft>
        <a:defRPr sz="2250" b="1">
          <a:solidFill>
            <a:srgbClr val="948151"/>
          </a:solidFill>
          <a:latin typeface="Georgia" pitchFamily="16" charset="0"/>
          <a:ea typeface="Osaka" pitchFamily="16" charset="-128"/>
        </a:defRPr>
      </a:lvl4pPr>
      <a:lvl5pPr algn="l" rtl="0" eaLnBrk="1" fontAlgn="base" hangingPunct="1">
        <a:spcBef>
          <a:spcPct val="0"/>
        </a:spcBef>
        <a:spcAft>
          <a:spcPct val="0"/>
        </a:spcAft>
        <a:defRPr sz="2250" b="1">
          <a:solidFill>
            <a:srgbClr val="948151"/>
          </a:solidFill>
          <a:latin typeface="Georgia" pitchFamily="16" charset="0"/>
          <a:ea typeface="Osaka" pitchFamily="16" charset="-128"/>
        </a:defRPr>
      </a:lvl5pPr>
      <a:lvl6pPr marL="342900" algn="l" rtl="0" eaLnBrk="1" fontAlgn="base" hangingPunct="1">
        <a:spcBef>
          <a:spcPct val="0"/>
        </a:spcBef>
        <a:spcAft>
          <a:spcPct val="0"/>
        </a:spcAft>
        <a:defRPr sz="2700" b="1">
          <a:solidFill>
            <a:srgbClr val="948151"/>
          </a:solidFill>
          <a:latin typeface="Georgia" pitchFamily="16" charset="0"/>
          <a:ea typeface="Osaka" pitchFamily="16" charset="-128"/>
        </a:defRPr>
      </a:lvl6pPr>
      <a:lvl7pPr marL="685800" algn="l" rtl="0" eaLnBrk="1" fontAlgn="base" hangingPunct="1">
        <a:spcBef>
          <a:spcPct val="0"/>
        </a:spcBef>
        <a:spcAft>
          <a:spcPct val="0"/>
        </a:spcAft>
        <a:defRPr sz="2700" b="1">
          <a:solidFill>
            <a:srgbClr val="948151"/>
          </a:solidFill>
          <a:latin typeface="Georgia" pitchFamily="16" charset="0"/>
          <a:ea typeface="Osaka" pitchFamily="16" charset="-128"/>
        </a:defRPr>
      </a:lvl7pPr>
      <a:lvl8pPr marL="1028700" algn="l" rtl="0" eaLnBrk="1" fontAlgn="base" hangingPunct="1">
        <a:spcBef>
          <a:spcPct val="0"/>
        </a:spcBef>
        <a:spcAft>
          <a:spcPct val="0"/>
        </a:spcAft>
        <a:defRPr sz="2700" b="1">
          <a:solidFill>
            <a:srgbClr val="948151"/>
          </a:solidFill>
          <a:latin typeface="Georgia" pitchFamily="16" charset="0"/>
          <a:ea typeface="Osaka" pitchFamily="16" charset="-128"/>
        </a:defRPr>
      </a:lvl8pPr>
      <a:lvl9pPr marL="1371600" algn="l" rtl="0" eaLnBrk="1" fontAlgn="base" hangingPunct="1">
        <a:spcBef>
          <a:spcPct val="0"/>
        </a:spcBef>
        <a:spcAft>
          <a:spcPct val="0"/>
        </a:spcAft>
        <a:defRPr sz="2700" b="1">
          <a:solidFill>
            <a:srgbClr val="948151"/>
          </a:solidFill>
          <a:latin typeface="Georgia" pitchFamily="16" charset="0"/>
          <a:ea typeface="Osaka" pitchFamily="16" charset="-128"/>
        </a:defRPr>
      </a:lvl9pPr>
    </p:titleStyle>
    <p:bodyStyle>
      <a:lvl1pPr marL="257175" indent="-257175" algn="l" rtl="0" eaLnBrk="1" fontAlgn="base" hangingPunct="1">
        <a:spcBef>
          <a:spcPct val="20000"/>
        </a:spcBef>
        <a:spcAft>
          <a:spcPct val="0"/>
        </a:spcAft>
        <a:buChar char="•"/>
        <a:defRPr sz="1875">
          <a:solidFill>
            <a:schemeClr val="tx1"/>
          </a:solidFill>
          <a:latin typeface="+mn-lt"/>
          <a:ea typeface="+mn-ea"/>
          <a:cs typeface="+mn-cs"/>
        </a:defRPr>
      </a:lvl1pPr>
      <a:lvl2pPr marL="557213" indent="-214313" algn="l" rtl="0" eaLnBrk="1" fontAlgn="base" hangingPunct="1">
        <a:spcBef>
          <a:spcPct val="20000"/>
        </a:spcBef>
        <a:spcAft>
          <a:spcPct val="0"/>
        </a:spcAft>
        <a:buChar char="–"/>
        <a:defRPr sz="1725">
          <a:solidFill>
            <a:schemeClr val="tx1"/>
          </a:solidFill>
          <a:latin typeface="+mn-lt"/>
          <a:ea typeface="+mn-ea"/>
        </a:defRPr>
      </a:lvl2pPr>
      <a:lvl3pPr marL="857250" indent="-171450" algn="l" rtl="0" eaLnBrk="1" fontAlgn="base" hangingPunct="1">
        <a:spcBef>
          <a:spcPct val="20000"/>
        </a:spcBef>
        <a:spcAft>
          <a:spcPct val="0"/>
        </a:spcAft>
        <a:buChar char="•"/>
        <a:defRPr sz="1575">
          <a:solidFill>
            <a:schemeClr val="tx1"/>
          </a:solidFill>
          <a:latin typeface="+mn-lt"/>
          <a:ea typeface="+mn-ea"/>
        </a:defRPr>
      </a:lvl3pPr>
      <a:lvl4pPr marL="1200150" indent="-171450" algn="l" rtl="0" eaLnBrk="1" fontAlgn="base" hangingPunct="1">
        <a:spcBef>
          <a:spcPct val="20000"/>
        </a:spcBef>
        <a:spcAft>
          <a:spcPct val="0"/>
        </a:spcAft>
        <a:buChar char="–"/>
        <a:defRPr sz="1425">
          <a:solidFill>
            <a:schemeClr val="tx1"/>
          </a:solidFill>
          <a:latin typeface="+mn-lt"/>
          <a:ea typeface="+mn-ea"/>
        </a:defRPr>
      </a:lvl4pPr>
      <a:lvl5pPr marL="1543050" indent="-171450" algn="l" rtl="0" eaLnBrk="1" fontAlgn="base" hangingPunct="1">
        <a:spcBef>
          <a:spcPct val="20000"/>
        </a:spcBef>
        <a:spcAft>
          <a:spcPct val="0"/>
        </a:spcAft>
        <a:buChar char="»"/>
        <a:defRPr>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cdc.gov/drugoverdose/epidemic/index.html"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www.celebratingfamilies.net/curriculum.htm" TargetMode="External"/><Relationship Id="rId2" Type="http://schemas.openxmlformats.org/officeDocument/2006/relationships/hyperlink" Target="https://terrygorski.com/2016/01/09/denial-management-counseling-dmc/" TargetMode="External"/><Relationship Id="rId1" Type="http://schemas.openxmlformats.org/officeDocument/2006/relationships/slideLayout" Target="../slideLayouts/slideLayout2.xml"/><Relationship Id="rId5" Type="http://schemas.openxmlformats.org/officeDocument/2006/relationships/hyperlink" Target="https://www.samhsa.gov/atod/opioids" TargetMode="External"/><Relationship Id="rId4" Type="http://schemas.openxmlformats.org/officeDocument/2006/relationships/hyperlink" Target="https://nsduhweb.rti.org/respweb/homepage.cf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2682" y="1779373"/>
            <a:ext cx="6686549" cy="2287933"/>
          </a:xfrm>
        </p:spPr>
        <p:txBody>
          <a:bodyPr anchor="ctr">
            <a:normAutofit fontScale="90000"/>
          </a:bodyPr>
          <a:lstStyle/>
          <a:p>
            <a:pPr algn="ctr"/>
            <a:r>
              <a:rPr lang="en-US" dirty="0" smtClean="0"/>
              <a:t>206: </a:t>
            </a:r>
            <a:r>
              <a:rPr lang="en-US" dirty="0"/>
              <a:t>Engaging Families Experiencing Opioid Use, Addiction, and Recovery</a:t>
            </a:r>
            <a:endParaRPr lang="en-US" b="1" dirty="0"/>
          </a:p>
        </p:txBody>
      </p:sp>
    </p:spTree>
    <p:extLst>
      <p:ext uri="{BB962C8B-B14F-4D97-AF65-F5344CB8AC3E}">
        <p14:creationId xmlns:p14="http://schemas.microsoft.com/office/powerpoint/2010/main" val="4142404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319080" y="1092754"/>
            <a:ext cx="7498628" cy="1032608"/>
          </a:xfrm>
        </p:spPr>
        <p:txBody>
          <a:bodyPr rtlCol="0">
            <a:noAutofit/>
          </a:bodyPr>
          <a:lstStyle/>
          <a:p>
            <a:pPr>
              <a:defRPr/>
            </a:pPr>
            <a:r>
              <a:rPr lang="en-US" altLang="en-US" sz="3000" dirty="0"/>
              <a:t>Adverse Childhood Experiences (ACE) Study </a:t>
            </a:r>
          </a:p>
        </p:txBody>
      </p:sp>
      <p:sp>
        <p:nvSpPr>
          <p:cNvPr id="32771" name="Rectangle 3"/>
          <p:cNvSpPr>
            <a:spLocks noGrp="1" noChangeArrowheads="1"/>
          </p:cNvSpPr>
          <p:nvPr>
            <p:ph idx="1"/>
          </p:nvPr>
        </p:nvSpPr>
        <p:spPr>
          <a:xfrm>
            <a:off x="319080" y="2328257"/>
            <a:ext cx="8005813" cy="3060833"/>
          </a:xfrm>
        </p:spPr>
        <p:txBody>
          <a:bodyPr>
            <a:normAutofit/>
          </a:bodyPr>
          <a:lstStyle/>
          <a:p>
            <a:pPr>
              <a:lnSpc>
                <a:spcPct val="90000"/>
              </a:lnSpc>
            </a:pPr>
            <a:r>
              <a:rPr lang="en-US" altLang="en-US" sz="1800" dirty="0"/>
              <a:t>Assessed associations between childhood maltreatment (trauma) and later-life health and </a:t>
            </a:r>
            <a:r>
              <a:rPr lang="en-US" altLang="en-US" sz="1800" dirty="0" smtClean="0"/>
              <a:t>well-being.</a:t>
            </a:r>
            <a:endParaRPr lang="en-US" altLang="en-US" sz="600" dirty="0"/>
          </a:p>
          <a:p>
            <a:pPr>
              <a:lnSpc>
                <a:spcPct val="90000"/>
              </a:lnSpc>
            </a:pPr>
            <a:endParaRPr lang="en-US" altLang="en-US" sz="600" dirty="0"/>
          </a:p>
          <a:p>
            <a:pPr>
              <a:lnSpc>
                <a:spcPct val="90000"/>
              </a:lnSpc>
            </a:pPr>
            <a:r>
              <a:rPr lang="en-US" altLang="en-US" sz="1800" dirty="0"/>
              <a:t>Illicit drug use is identified in </a:t>
            </a:r>
            <a:r>
              <a:rPr lang="en-US" altLang="en-US" sz="1800" i="1" dirty="0"/>
              <a:t>Healthy People 2010 </a:t>
            </a:r>
            <a:r>
              <a:rPr lang="en-US" altLang="en-US" sz="1800" dirty="0"/>
              <a:t>as a leading health indicator because it is associated with multiple deleterious health </a:t>
            </a:r>
            <a:r>
              <a:rPr lang="en-US" altLang="en-US" sz="1800" dirty="0" smtClean="0"/>
              <a:t>outcomes.</a:t>
            </a:r>
            <a:endParaRPr lang="en-US" altLang="en-US" sz="600" dirty="0"/>
          </a:p>
          <a:p>
            <a:pPr>
              <a:lnSpc>
                <a:spcPct val="90000"/>
              </a:lnSpc>
            </a:pPr>
            <a:endParaRPr lang="en-US" altLang="en-US" sz="600" dirty="0"/>
          </a:p>
          <a:p>
            <a:pPr>
              <a:lnSpc>
                <a:spcPct val="90000"/>
              </a:lnSpc>
            </a:pPr>
            <a:r>
              <a:rPr lang="en-US" altLang="en-US" sz="1800" dirty="0"/>
              <a:t>Strong relationship to the risk of drug initiation from early adolescence into adulthood and to problems with drug use, drug addiction, and parenteral </a:t>
            </a:r>
            <a:r>
              <a:rPr lang="en-US" altLang="en-US" sz="1800" dirty="0" smtClean="0"/>
              <a:t>use.</a:t>
            </a:r>
            <a:endParaRPr lang="en-US" altLang="en-US" sz="1800" dirty="0"/>
          </a:p>
        </p:txBody>
      </p:sp>
      <p:sp>
        <p:nvSpPr>
          <p:cNvPr id="2" name="Slide Number Placeholder 1"/>
          <p:cNvSpPr>
            <a:spLocks noGrp="1"/>
          </p:cNvSpPr>
          <p:nvPr>
            <p:ph type="sldNum" sz="quarter" idx="11"/>
          </p:nvPr>
        </p:nvSpPr>
        <p:spPr/>
        <p:txBody>
          <a:bodyPr/>
          <a:lstStyle/>
          <a:p>
            <a:fld id="{D57F1E4F-1CFF-5643-939E-217C01CDF565}" type="slidenum">
              <a:rPr lang="en-US" smtClean="0"/>
              <a:pPr/>
              <a:t>10</a:t>
            </a:fld>
            <a:endParaRPr lang="en-US" dirty="0"/>
          </a:p>
        </p:txBody>
      </p:sp>
      <p:sp>
        <p:nvSpPr>
          <p:cNvPr id="5" name="Rectangle 4"/>
          <p:cNvSpPr/>
          <p:nvPr/>
        </p:nvSpPr>
        <p:spPr>
          <a:xfrm>
            <a:off x="4790303"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p>
        </p:txBody>
      </p:sp>
    </p:spTree>
    <p:extLst>
      <p:ext uri="{BB962C8B-B14F-4D97-AF65-F5344CB8AC3E}">
        <p14:creationId xmlns:p14="http://schemas.microsoft.com/office/powerpoint/2010/main" val="283401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44" y="1167650"/>
            <a:ext cx="8229600" cy="443753"/>
          </a:xfrm>
        </p:spPr>
        <p:txBody>
          <a:bodyPr/>
          <a:lstStyle/>
          <a:p>
            <a:pPr>
              <a:defRPr/>
            </a:pPr>
            <a:r>
              <a:rPr lang="en-US" altLang="en-US" sz="3000" dirty="0"/>
              <a:t>Adverse Childhood Experiences</a:t>
            </a:r>
            <a:endParaRPr lang="en-US" sz="3000" dirty="0">
              <a:solidFill>
                <a:schemeClr val="tx1"/>
              </a:solidFill>
            </a:endParaRPr>
          </a:p>
        </p:txBody>
      </p:sp>
      <p:sp>
        <p:nvSpPr>
          <p:cNvPr id="3" name="Content Placeholder 2"/>
          <p:cNvSpPr>
            <a:spLocks noGrp="1"/>
          </p:cNvSpPr>
          <p:nvPr>
            <p:ph idx="1"/>
          </p:nvPr>
        </p:nvSpPr>
        <p:spPr>
          <a:xfrm>
            <a:off x="375444" y="1787611"/>
            <a:ext cx="6045485" cy="1762897"/>
          </a:xfrm>
        </p:spPr>
        <p:txBody>
          <a:bodyPr>
            <a:normAutofit/>
          </a:bodyPr>
          <a:lstStyle/>
          <a:p>
            <a:pPr>
              <a:defRPr/>
            </a:pPr>
            <a:endParaRPr lang="en-US" sz="2100" b="1" dirty="0">
              <a:solidFill>
                <a:srgbClr val="92D050"/>
              </a:solidFill>
              <a:effectLst>
                <a:outerShdw blurRad="38100" dist="38100" dir="2700000" algn="tl">
                  <a:srgbClr val="000000">
                    <a:alpha val="43137"/>
                  </a:srgbClr>
                </a:outerShdw>
              </a:effectLst>
            </a:endParaRPr>
          </a:p>
          <a:p>
            <a:pPr>
              <a:defRPr/>
            </a:pPr>
            <a:r>
              <a:rPr lang="en-US" sz="2100" dirty="0" smtClean="0"/>
              <a:t>Abuse: Emotional, physical, and sexual</a:t>
            </a:r>
            <a:endParaRPr lang="en-US" sz="750" dirty="0"/>
          </a:p>
          <a:p>
            <a:pPr>
              <a:defRPr/>
            </a:pPr>
            <a:r>
              <a:rPr lang="en-US" sz="2100" dirty="0" smtClean="0"/>
              <a:t>Neglect: Emotional and physical</a:t>
            </a:r>
            <a:endParaRPr lang="en-US" sz="750" dirty="0"/>
          </a:p>
          <a:p>
            <a:pPr>
              <a:defRPr/>
            </a:pPr>
            <a:r>
              <a:rPr lang="en-US" sz="2100" dirty="0" smtClean="0"/>
              <a:t>Household Dysfunction</a:t>
            </a:r>
            <a:endParaRPr lang="en-US" sz="2100" dirty="0"/>
          </a:p>
        </p:txBody>
      </p:sp>
      <p:sp>
        <p:nvSpPr>
          <p:cNvPr id="5" name="Slide Number Placeholder 4"/>
          <p:cNvSpPr>
            <a:spLocks noGrp="1"/>
          </p:cNvSpPr>
          <p:nvPr>
            <p:ph type="sldNum" sz="quarter" idx="11"/>
          </p:nvPr>
        </p:nvSpPr>
        <p:spPr/>
        <p:txBody>
          <a:bodyPr/>
          <a:lstStyle>
            <a:lvl1pPr eaLnBrk="0" hangingPunct="0">
              <a:defRPr sz="7200" b="1">
                <a:solidFill>
                  <a:srgbClr val="FFFF66"/>
                </a:solidFill>
                <a:latin typeface="Arial" panose="020B0604020202020204" pitchFamily="34" charset="0"/>
              </a:defRPr>
            </a:lvl1pPr>
            <a:lvl2pPr marL="557213" indent="-214313" eaLnBrk="0" hangingPunct="0">
              <a:defRPr sz="7200" b="1">
                <a:solidFill>
                  <a:srgbClr val="FFFF66"/>
                </a:solidFill>
                <a:latin typeface="Arial" panose="020B0604020202020204" pitchFamily="34" charset="0"/>
              </a:defRPr>
            </a:lvl2pPr>
            <a:lvl3pPr marL="857250" indent="-171450" eaLnBrk="0" hangingPunct="0">
              <a:defRPr sz="7200" b="1">
                <a:solidFill>
                  <a:srgbClr val="FFFF66"/>
                </a:solidFill>
                <a:latin typeface="Arial" panose="020B0604020202020204" pitchFamily="34" charset="0"/>
              </a:defRPr>
            </a:lvl3pPr>
            <a:lvl4pPr marL="1200150" indent="-171450" eaLnBrk="0" hangingPunct="0">
              <a:defRPr sz="7200" b="1">
                <a:solidFill>
                  <a:srgbClr val="FFFF66"/>
                </a:solidFill>
                <a:latin typeface="Arial" panose="020B0604020202020204" pitchFamily="34" charset="0"/>
              </a:defRPr>
            </a:lvl4pPr>
            <a:lvl5pPr marL="1543050" indent="-171450" eaLnBrk="0" hangingPunct="0">
              <a:defRPr sz="7200" b="1">
                <a:solidFill>
                  <a:srgbClr val="FFFF66"/>
                </a:solidFill>
                <a:latin typeface="Arial" panose="020B0604020202020204" pitchFamily="34" charset="0"/>
              </a:defRPr>
            </a:lvl5pPr>
            <a:lvl6pPr marL="1885950" indent="-171450" algn="ctr" eaLnBrk="0" fontAlgn="base" hangingPunct="0">
              <a:spcBef>
                <a:spcPct val="0"/>
              </a:spcBef>
              <a:spcAft>
                <a:spcPct val="0"/>
              </a:spcAft>
              <a:defRPr sz="7200" b="1">
                <a:solidFill>
                  <a:srgbClr val="FFFF66"/>
                </a:solidFill>
                <a:latin typeface="Arial" panose="020B0604020202020204" pitchFamily="34" charset="0"/>
              </a:defRPr>
            </a:lvl6pPr>
            <a:lvl7pPr marL="2228850" indent="-171450" algn="ctr" eaLnBrk="0" fontAlgn="base" hangingPunct="0">
              <a:spcBef>
                <a:spcPct val="0"/>
              </a:spcBef>
              <a:spcAft>
                <a:spcPct val="0"/>
              </a:spcAft>
              <a:defRPr sz="7200" b="1">
                <a:solidFill>
                  <a:srgbClr val="FFFF66"/>
                </a:solidFill>
                <a:latin typeface="Arial" panose="020B0604020202020204" pitchFamily="34" charset="0"/>
              </a:defRPr>
            </a:lvl7pPr>
            <a:lvl8pPr marL="2571750" indent="-171450" algn="ctr" eaLnBrk="0" fontAlgn="base" hangingPunct="0">
              <a:spcBef>
                <a:spcPct val="0"/>
              </a:spcBef>
              <a:spcAft>
                <a:spcPct val="0"/>
              </a:spcAft>
              <a:defRPr sz="7200" b="1">
                <a:solidFill>
                  <a:srgbClr val="FFFF66"/>
                </a:solidFill>
                <a:latin typeface="Arial" panose="020B0604020202020204" pitchFamily="34" charset="0"/>
              </a:defRPr>
            </a:lvl8pPr>
            <a:lvl9pPr marL="2914650" indent="-171450" algn="ctr" eaLnBrk="0" fontAlgn="base" hangingPunct="0">
              <a:spcBef>
                <a:spcPct val="0"/>
              </a:spcBef>
              <a:spcAft>
                <a:spcPct val="0"/>
              </a:spcAft>
              <a:defRPr sz="7200" b="1">
                <a:solidFill>
                  <a:srgbClr val="FFFF66"/>
                </a:solidFill>
                <a:latin typeface="Arial" panose="020B0604020202020204" pitchFamily="34" charset="0"/>
              </a:defRPr>
            </a:lvl9pPr>
          </a:lstStyle>
          <a:p>
            <a:pPr eaLnBrk="1" hangingPunct="1"/>
            <a:fld id="{C4008C2E-C117-4B89-BC83-05F917DBDE4A}" type="slidenum">
              <a:rPr lang="en-US" altLang="en-US" sz="900">
                <a:solidFill>
                  <a:schemeClr val="tx1"/>
                </a:solidFill>
                <a:latin typeface="+mn-lt"/>
              </a:rPr>
              <a:pPr eaLnBrk="1" hangingPunct="1"/>
              <a:t>11</a:t>
            </a:fld>
            <a:endParaRPr lang="en-US" altLang="en-US" sz="900" dirty="0">
              <a:solidFill>
                <a:schemeClr val="tx1"/>
              </a:solidFill>
              <a:latin typeface="+mn-lt"/>
            </a:endParaRPr>
          </a:p>
        </p:txBody>
      </p:sp>
      <p:sp>
        <p:nvSpPr>
          <p:cNvPr id="4" name="Rectangle 3"/>
          <p:cNvSpPr/>
          <p:nvPr/>
        </p:nvSpPr>
        <p:spPr>
          <a:xfrm>
            <a:off x="7558216" y="5881986"/>
            <a:ext cx="1585784" cy="369332"/>
          </a:xfrm>
          <a:prstGeom prst="rect">
            <a:avLst/>
          </a:prstGeom>
        </p:spPr>
        <p:txBody>
          <a:bodyPr wrap="square">
            <a:spAutoFit/>
          </a:bodyPr>
          <a:lstStyle/>
          <a:p>
            <a:r>
              <a:rPr lang="en-US" dirty="0" smtClean="0">
                <a:solidFill>
                  <a:schemeClr val="tx1">
                    <a:alpha val="60000"/>
                  </a:schemeClr>
                </a:solidFill>
                <a:ea typeface="ＭＳ Ｐゴシック" charset="0"/>
                <a:cs typeface="Arial" charset="0"/>
              </a:rPr>
              <a:t>(NACA, 2011)</a:t>
            </a:r>
            <a:endParaRPr lang="en-US" dirty="0"/>
          </a:p>
        </p:txBody>
      </p:sp>
    </p:spTree>
    <p:extLst>
      <p:ext uri="{BB962C8B-B14F-4D97-AF65-F5344CB8AC3E}">
        <p14:creationId xmlns:p14="http://schemas.microsoft.com/office/powerpoint/2010/main" val="26022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ChangeArrowheads="1"/>
          </p:cNvSpPr>
          <p:nvPr/>
        </p:nvSpPr>
        <p:spPr bwMode="auto">
          <a:xfrm>
            <a:off x="1246285" y="5832308"/>
            <a:ext cx="160734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07" name="Rectangle 5"/>
          <p:cNvSpPr>
            <a:spLocks noChangeArrowheads="1"/>
          </p:cNvSpPr>
          <p:nvPr/>
        </p:nvSpPr>
        <p:spPr bwMode="auto">
          <a:xfrm>
            <a:off x="3303684" y="5832308"/>
            <a:ext cx="24431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08" name="Freeform 6"/>
          <p:cNvSpPr>
            <a:spLocks/>
          </p:cNvSpPr>
          <p:nvPr/>
        </p:nvSpPr>
        <p:spPr bwMode="auto">
          <a:xfrm>
            <a:off x="6595763" y="4230918"/>
            <a:ext cx="1016794" cy="1085850"/>
          </a:xfrm>
          <a:custGeom>
            <a:avLst/>
            <a:gdLst>
              <a:gd name="T0" fmla="*/ 2147483647 w 854"/>
              <a:gd name="T1" fmla="*/ 2147483647 h 912"/>
              <a:gd name="T2" fmla="*/ 0 w 854"/>
              <a:gd name="T3" fmla="*/ 2147483647 h 912"/>
              <a:gd name="T4" fmla="*/ 2147483647 w 854"/>
              <a:gd name="T5" fmla="*/ 0 h 912"/>
              <a:gd name="T6" fmla="*/ 2147483647 w 854"/>
              <a:gd name="T7" fmla="*/ 2147483647 h 912"/>
              <a:gd name="T8" fmla="*/ 2147483647 w 854"/>
              <a:gd name="T9" fmla="*/ 2147483647 h 912"/>
              <a:gd name="T10" fmla="*/ 0 60000 65536"/>
              <a:gd name="T11" fmla="*/ 0 60000 65536"/>
              <a:gd name="T12" fmla="*/ 0 60000 65536"/>
              <a:gd name="T13" fmla="*/ 0 60000 65536"/>
              <a:gd name="T14" fmla="*/ 0 60000 65536"/>
              <a:gd name="T15" fmla="*/ 0 w 854"/>
              <a:gd name="T16" fmla="*/ 0 h 912"/>
              <a:gd name="T17" fmla="*/ 854 w 854"/>
              <a:gd name="T18" fmla="*/ 912 h 912"/>
            </a:gdLst>
            <a:ahLst/>
            <a:cxnLst>
              <a:cxn ang="T10">
                <a:pos x="T0" y="T1"/>
              </a:cxn>
              <a:cxn ang="T11">
                <a:pos x="T2" y="T3"/>
              </a:cxn>
              <a:cxn ang="T12">
                <a:pos x="T4" y="T5"/>
              </a:cxn>
              <a:cxn ang="T13">
                <a:pos x="T6" y="T7"/>
              </a:cxn>
              <a:cxn ang="T14">
                <a:pos x="T8" y="T9"/>
              </a:cxn>
            </a:cxnLst>
            <a:rect l="T15" t="T16" r="T17" b="T18"/>
            <a:pathLst>
              <a:path w="854" h="912">
                <a:moveTo>
                  <a:pt x="404" y="911"/>
                </a:moveTo>
                <a:lnTo>
                  <a:pt x="0" y="386"/>
                </a:lnTo>
                <a:lnTo>
                  <a:pt x="376" y="0"/>
                </a:lnTo>
                <a:lnTo>
                  <a:pt x="853" y="454"/>
                </a:lnTo>
                <a:lnTo>
                  <a:pt x="404" y="911"/>
                </a:lnTo>
              </a:path>
            </a:pathLst>
          </a:custGeom>
          <a:solidFill>
            <a:srgbClr val="AF0069"/>
          </a:solidFill>
          <a:ln w="25400" cap="rnd">
            <a:solidFill>
              <a:srgbClr val="000000"/>
            </a:solidFill>
            <a:round/>
            <a:headEnd/>
            <a:tailEnd/>
          </a:ln>
        </p:spPr>
        <p:txBody>
          <a:bodyPr/>
          <a:lstStyle/>
          <a:p>
            <a:endParaRPr lang="en-US" sz="1350"/>
          </a:p>
        </p:txBody>
      </p:sp>
      <p:sp>
        <p:nvSpPr>
          <p:cNvPr id="98309" name="Freeform 7"/>
          <p:cNvSpPr>
            <a:spLocks/>
          </p:cNvSpPr>
          <p:nvPr/>
        </p:nvSpPr>
        <p:spPr bwMode="auto">
          <a:xfrm>
            <a:off x="2321419" y="4230919"/>
            <a:ext cx="4723210" cy="464344"/>
          </a:xfrm>
          <a:custGeom>
            <a:avLst/>
            <a:gdLst>
              <a:gd name="T0" fmla="*/ 0 w 3967"/>
              <a:gd name="T1" fmla="*/ 2147483647 h 390"/>
              <a:gd name="T2" fmla="*/ 2147483647 w 3967"/>
              <a:gd name="T3" fmla="*/ 2147483647 h 390"/>
              <a:gd name="T4" fmla="*/ 2147483647 w 3967"/>
              <a:gd name="T5" fmla="*/ 0 h 390"/>
              <a:gd name="T6" fmla="*/ 2147483647 w 3967"/>
              <a:gd name="T7" fmla="*/ 0 h 390"/>
              <a:gd name="T8" fmla="*/ 0 w 3967"/>
              <a:gd name="T9" fmla="*/ 2147483647 h 390"/>
              <a:gd name="T10" fmla="*/ 0 60000 65536"/>
              <a:gd name="T11" fmla="*/ 0 60000 65536"/>
              <a:gd name="T12" fmla="*/ 0 60000 65536"/>
              <a:gd name="T13" fmla="*/ 0 60000 65536"/>
              <a:gd name="T14" fmla="*/ 0 60000 65536"/>
              <a:gd name="T15" fmla="*/ 0 w 3967"/>
              <a:gd name="T16" fmla="*/ 0 h 390"/>
              <a:gd name="T17" fmla="*/ 3967 w 3967"/>
              <a:gd name="T18" fmla="*/ 390 h 390"/>
            </a:gdLst>
            <a:ahLst/>
            <a:cxnLst>
              <a:cxn ang="T10">
                <a:pos x="T0" y="T1"/>
              </a:cxn>
              <a:cxn ang="T11">
                <a:pos x="T2" y="T3"/>
              </a:cxn>
              <a:cxn ang="T12">
                <a:pos x="T4" y="T5"/>
              </a:cxn>
              <a:cxn ang="T13">
                <a:pos x="T6" y="T7"/>
              </a:cxn>
              <a:cxn ang="T14">
                <a:pos x="T8" y="T9"/>
              </a:cxn>
            </a:cxnLst>
            <a:rect l="T15" t="T16" r="T17" b="T18"/>
            <a:pathLst>
              <a:path w="3967" h="390">
                <a:moveTo>
                  <a:pt x="0" y="389"/>
                </a:moveTo>
                <a:lnTo>
                  <a:pt x="3589" y="389"/>
                </a:lnTo>
                <a:lnTo>
                  <a:pt x="3966" y="0"/>
                </a:lnTo>
                <a:lnTo>
                  <a:pt x="506" y="0"/>
                </a:lnTo>
                <a:lnTo>
                  <a:pt x="0" y="389"/>
                </a:lnTo>
              </a:path>
            </a:pathLst>
          </a:custGeom>
          <a:solidFill>
            <a:srgbClr val="800080"/>
          </a:solidFill>
          <a:ln w="25400" cap="rnd">
            <a:solidFill>
              <a:srgbClr val="000000"/>
            </a:solidFill>
            <a:round/>
            <a:headEnd/>
            <a:tailEnd/>
          </a:ln>
        </p:spPr>
        <p:txBody>
          <a:bodyPr/>
          <a:lstStyle/>
          <a:p>
            <a:endParaRPr lang="en-US" sz="1350"/>
          </a:p>
        </p:txBody>
      </p:sp>
      <p:sp>
        <p:nvSpPr>
          <p:cNvPr id="98310" name="Freeform 8"/>
          <p:cNvSpPr>
            <a:spLocks/>
          </p:cNvSpPr>
          <p:nvPr/>
        </p:nvSpPr>
        <p:spPr bwMode="auto">
          <a:xfrm>
            <a:off x="1859457" y="4691691"/>
            <a:ext cx="5218510" cy="627460"/>
          </a:xfrm>
          <a:custGeom>
            <a:avLst/>
            <a:gdLst>
              <a:gd name="T0" fmla="*/ 2147483647 w 4383"/>
              <a:gd name="T1" fmla="*/ 0 h 527"/>
              <a:gd name="T2" fmla="*/ 2147483647 w 4383"/>
              <a:gd name="T3" fmla="*/ 0 h 527"/>
              <a:gd name="T4" fmla="*/ 2147483647 w 4383"/>
              <a:gd name="T5" fmla="*/ 2147483647 h 527"/>
              <a:gd name="T6" fmla="*/ 0 w 4383"/>
              <a:gd name="T7" fmla="*/ 2147483647 h 527"/>
              <a:gd name="T8" fmla="*/ 2147483647 w 4383"/>
              <a:gd name="T9" fmla="*/ 0 h 527"/>
              <a:gd name="T10" fmla="*/ 0 60000 65536"/>
              <a:gd name="T11" fmla="*/ 0 60000 65536"/>
              <a:gd name="T12" fmla="*/ 0 60000 65536"/>
              <a:gd name="T13" fmla="*/ 0 60000 65536"/>
              <a:gd name="T14" fmla="*/ 0 60000 65536"/>
              <a:gd name="T15" fmla="*/ 0 w 4383"/>
              <a:gd name="T16" fmla="*/ 0 h 527"/>
              <a:gd name="T17" fmla="*/ 4383 w 4383"/>
              <a:gd name="T18" fmla="*/ 527 h 527"/>
            </a:gdLst>
            <a:ahLst/>
            <a:cxnLst>
              <a:cxn ang="T10">
                <a:pos x="T0" y="T1"/>
              </a:cxn>
              <a:cxn ang="T11">
                <a:pos x="T2" y="T3"/>
              </a:cxn>
              <a:cxn ang="T12">
                <a:pos x="T4" y="T5"/>
              </a:cxn>
              <a:cxn ang="T13">
                <a:pos x="T6" y="T7"/>
              </a:cxn>
              <a:cxn ang="T14">
                <a:pos x="T8" y="T9"/>
              </a:cxn>
            </a:cxnLst>
            <a:rect l="T15" t="T16" r="T17" b="T18"/>
            <a:pathLst>
              <a:path w="4383" h="527">
                <a:moveTo>
                  <a:pt x="386" y="0"/>
                </a:moveTo>
                <a:lnTo>
                  <a:pt x="3977" y="0"/>
                </a:lnTo>
                <a:lnTo>
                  <a:pt x="4382" y="526"/>
                </a:lnTo>
                <a:lnTo>
                  <a:pt x="0" y="526"/>
                </a:lnTo>
                <a:lnTo>
                  <a:pt x="386" y="0"/>
                </a:lnTo>
              </a:path>
            </a:pathLst>
          </a:custGeom>
          <a:solidFill>
            <a:srgbClr val="840084"/>
          </a:solidFill>
          <a:ln w="25400" cap="rnd">
            <a:solidFill>
              <a:srgbClr val="000000"/>
            </a:solidFill>
            <a:round/>
            <a:headEnd/>
            <a:tailEnd/>
          </a:ln>
        </p:spPr>
        <p:txBody>
          <a:bodyPr/>
          <a:lstStyle/>
          <a:p>
            <a:endParaRPr lang="en-US" sz="1350"/>
          </a:p>
        </p:txBody>
      </p:sp>
      <p:grpSp>
        <p:nvGrpSpPr>
          <p:cNvPr id="98311" name="Group 9"/>
          <p:cNvGrpSpPr>
            <a:grpSpLocks/>
          </p:cNvGrpSpPr>
          <p:nvPr/>
        </p:nvGrpSpPr>
        <p:grpSpPr bwMode="auto">
          <a:xfrm>
            <a:off x="2373807" y="3659418"/>
            <a:ext cx="4612481" cy="998934"/>
            <a:chOff x="1433" y="2111"/>
            <a:chExt cx="3874" cy="839"/>
          </a:xfrm>
        </p:grpSpPr>
        <p:sp>
          <p:nvSpPr>
            <p:cNvPr id="98358" name="Freeform 10"/>
            <p:cNvSpPr>
              <a:spLocks/>
            </p:cNvSpPr>
            <p:nvPr/>
          </p:nvSpPr>
          <p:spPr bwMode="auto">
            <a:xfrm>
              <a:off x="4622" y="2111"/>
              <a:ext cx="685" cy="837"/>
            </a:xfrm>
            <a:custGeom>
              <a:avLst/>
              <a:gdLst>
                <a:gd name="T0" fmla="*/ 324 w 685"/>
                <a:gd name="T1" fmla="*/ 836 h 837"/>
                <a:gd name="T2" fmla="*/ 0 w 685"/>
                <a:gd name="T3" fmla="*/ 355 h 837"/>
                <a:gd name="T4" fmla="*/ 302 w 685"/>
                <a:gd name="T5" fmla="*/ 0 h 837"/>
                <a:gd name="T6" fmla="*/ 684 w 685"/>
                <a:gd name="T7" fmla="*/ 417 h 837"/>
                <a:gd name="T8" fmla="*/ 324 w 685"/>
                <a:gd name="T9" fmla="*/ 836 h 837"/>
                <a:gd name="T10" fmla="*/ 0 60000 65536"/>
                <a:gd name="T11" fmla="*/ 0 60000 65536"/>
                <a:gd name="T12" fmla="*/ 0 60000 65536"/>
                <a:gd name="T13" fmla="*/ 0 60000 65536"/>
                <a:gd name="T14" fmla="*/ 0 60000 65536"/>
                <a:gd name="T15" fmla="*/ 0 w 685"/>
                <a:gd name="T16" fmla="*/ 0 h 837"/>
                <a:gd name="T17" fmla="*/ 685 w 685"/>
                <a:gd name="T18" fmla="*/ 837 h 837"/>
              </a:gdLst>
              <a:ahLst/>
              <a:cxnLst>
                <a:cxn ang="T10">
                  <a:pos x="T0" y="T1"/>
                </a:cxn>
                <a:cxn ang="T11">
                  <a:pos x="T2" y="T3"/>
                </a:cxn>
                <a:cxn ang="T12">
                  <a:pos x="T4" y="T5"/>
                </a:cxn>
                <a:cxn ang="T13">
                  <a:pos x="T6" y="T7"/>
                </a:cxn>
                <a:cxn ang="T14">
                  <a:pos x="T8" y="T9"/>
                </a:cxn>
              </a:cxnLst>
              <a:rect l="T15" t="T16" r="T17" b="T18"/>
              <a:pathLst>
                <a:path w="685" h="837">
                  <a:moveTo>
                    <a:pt x="324" y="836"/>
                  </a:moveTo>
                  <a:lnTo>
                    <a:pt x="0" y="355"/>
                  </a:lnTo>
                  <a:lnTo>
                    <a:pt x="302" y="0"/>
                  </a:lnTo>
                  <a:lnTo>
                    <a:pt x="684" y="417"/>
                  </a:lnTo>
                  <a:lnTo>
                    <a:pt x="324" y="836"/>
                  </a:lnTo>
                </a:path>
              </a:pathLst>
            </a:custGeom>
            <a:solidFill>
              <a:srgbClr val="FF5FBF"/>
            </a:solidFill>
            <a:ln w="25400" cap="rnd">
              <a:solidFill>
                <a:srgbClr val="000000"/>
              </a:solidFill>
              <a:round/>
              <a:headEnd/>
              <a:tailEnd/>
            </a:ln>
          </p:spPr>
          <p:txBody>
            <a:bodyPr/>
            <a:lstStyle/>
            <a:p>
              <a:endParaRPr lang="en-US" sz="1350"/>
            </a:p>
          </p:txBody>
        </p:sp>
        <p:sp>
          <p:nvSpPr>
            <p:cNvPr id="98359" name="Freeform 11"/>
            <p:cNvSpPr>
              <a:spLocks/>
            </p:cNvSpPr>
            <p:nvPr/>
          </p:nvSpPr>
          <p:spPr bwMode="auto">
            <a:xfrm>
              <a:off x="1745" y="2111"/>
              <a:ext cx="3179" cy="358"/>
            </a:xfrm>
            <a:custGeom>
              <a:avLst/>
              <a:gdLst>
                <a:gd name="T0" fmla="*/ 0 w 3179"/>
                <a:gd name="T1" fmla="*/ 357 h 358"/>
                <a:gd name="T2" fmla="*/ 2877 w 3179"/>
                <a:gd name="T3" fmla="*/ 357 h 358"/>
                <a:gd name="T4" fmla="*/ 3178 w 3179"/>
                <a:gd name="T5" fmla="*/ 0 h 358"/>
                <a:gd name="T6" fmla="*/ 406 w 3179"/>
                <a:gd name="T7" fmla="*/ 0 h 358"/>
                <a:gd name="T8" fmla="*/ 0 w 3179"/>
                <a:gd name="T9" fmla="*/ 357 h 358"/>
                <a:gd name="T10" fmla="*/ 0 60000 65536"/>
                <a:gd name="T11" fmla="*/ 0 60000 65536"/>
                <a:gd name="T12" fmla="*/ 0 60000 65536"/>
                <a:gd name="T13" fmla="*/ 0 60000 65536"/>
                <a:gd name="T14" fmla="*/ 0 60000 65536"/>
                <a:gd name="T15" fmla="*/ 0 w 3179"/>
                <a:gd name="T16" fmla="*/ 0 h 358"/>
                <a:gd name="T17" fmla="*/ 3179 w 3179"/>
                <a:gd name="T18" fmla="*/ 358 h 358"/>
              </a:gdLst>
              <a:ahLst/>
              <a:cxnLst>
                <a:cxn ang="T10">
                  <a:pos x="T0" y="T1"/>
                </a:cxn>
                <a:cxn ang="T11">
                  <a:pos x="T2" y="T3"/>
                </a:cxn>
                <a:cxn ang="T12">
                  <a:pos x="T4" y="T5"/>
                </a:cxn>
                <a:cxn ang="T13">
                  <a:pos x="T6" y="T7"/>
                </a:cxn>
                <a:cxn ang="T14">
                  <a:pos x="T8" y="T9"/>
                </a:cxn>
              </a:cxnLst>
              <a:rect l="T15" t="T16" r="T17" b="T18"/>
              <a:pathLst>
                <a:path w="3179" h="358">
                  <a:moveTo>
                    <a:pt x="0" y="357"/>
                  </a:moveTo>
                  <a:lnTo>
                    <a:pt x="2877" y="357"/>
                  </a:lnTo>
                  <a:lnTo>
                    <a:pt x="3178" y="0"/>
                  </a:lnTo>
                  <a:lnTo>
                    <a:pt x="406" y="0"/>
                  </a:lnTo>
                  <a:lnTo>
                    <a:pt x="0" y="357"/>
                  </a:lnTo>
                </a:path>
              </a:pathLst>
            </a:custGeom>
            <a:solidFill>
              <a:srgbClr val="800080"/>
            </a:solidFill>
            <a:ln w="25400" cap="rnd">
              <a:solidFill>
                <a:srgbClr val="000000"/>
              </a:solidFill>
              <a:round/>
              <a:headEnd/>
              <a:tailEnd/>
            </a:ln>
          </p:spPr>
          <p:txBody>
            <a:bodyPr/>
            <a:lstStyle/>
            <a:p>
              <a:endParaRPr lang="en-US" sz="1350"/>
            </a:p>
          </p:txBody>
        </p:sp>
        <p:sp>
          <p:nvSpPr>
            <p:cNvPr id="98360" name="Freeform 12"/>
            <p:cNvSpPr>
              <a:spLocks/>
            </p:cNvSpPr>
            <p:nvPr/>
          </p:nvSpPr>
          <p:spPr bwMode="auto">
            <a:xfrm>
              <a:off x="1433" y="2466"/>
              <a:ext cx="3514" cy="484"/>
            </a:xfrm>
            <a:custGeom>
              <a:avLst/>
              <a:gdLst>
                <a:gd name="T0" fmla="*/ 309 w 3514"/>
                <a:gd name="T1" fmla="*/ 0 h 484"/>
                <a:gd name="T2" fmla="*/ 3189 w 3514"/>
                <a:gd name="T3" fmla="*/ 0 h 484"/>
                <a:gd name="T4" fmla="*/ 3513 w 3514"/>
                <a:gd name="T5" fmla="*/ 483 h 484"/>
                <a:gd name="T6" fmla="*/ 0 w 3514"/>
                <a:gd name="T7" fmla="*/ 483 h 484"/>
                <a:gd name="T8" fmla="*/ 309 w 3514"/>
                <a:gd name="T9" fmla="*/ 0 h 484"/>
                <a:gd name="T10" fmla="*/ 0 60000 65536"/>
                <a:gd name="T11" fmla="*/ 0 60000 65536"/>
                <a:gd name="T12" fmla="*/ 0 60000 65536"/>
                <a:gd name="T13" fmla="*/ 0 60000 65536"/>
                <a:gd name="T14" fmla="*/ 0 60000 65536"/>
                <a:gd name="T15" fmla="*/ 0 w 3514"/>
                <a:gd name="T16" fmla="*/ 0 h 484"/>
                <a:gd name="T17" fmla="*/ 3514 w 3514"/>
                <a:gd name="T18" fmla="*/ 484 h 484"/>
              </a:gdLst>
              <a:ahLst/>
              <a:cxnLst>
                <a:cxn ang="T10">
                  <a:pos x="T0" y="T1"/>
                </a:cxn>
                <a:cxn ang="T11">
                  <a:pos x="T2" y="T3"/>
                </a:cxn>
                <a:cxn ang="T12">
                  <a:pos x="T4" y="T5"/>
                </a:cxn>
                <a:cxn ang="T13">
                  <a:pos x="T6" y="T7"/>
                </a:cxn>
                <a:cxn ang="T14">
                  <a:pos x="T8" y="T9"/>
                </a:cxn>
              </a:cxnLst>
              <a:rect l="T15" t="T16" r="T17" b="T18"/>
              <a:pathLst>
                <a:path w="3514" h="484">
                  <a:moveTo>
                    <a:pt x="309" y="0"/>
                  </a:moveTo>
                  <a:lnTo>
                    <a:pt x="3189" y="0"/>
                  </a:lnTo>
                  <a:lnTo>
                    <a:pt x="3513" y="483"/>
                  </a:lnTo>
                  <a:lnTo>
                    <a:pt x="0" y="483"/>
                  </a:lnTo>
                  <a:lnTo>
                    <a:pt x="309" y="0"/>
                  </a:lnTo>
                </a:path>
              </a:pathLst>
            </a:custGeom>
            <a:solidFill>
              <a:srgbClr val="FF00FF"/>
            </a:solidFill>
            <a:ln w="25400" cap="rnd">
              <a:solidFill>
                <a:srgbClr val="000000"/>
              </a:solidFill>
              <a:round/>
              <a:headEnd/>
              <a:tailEnd/>
            </a:ln>
          </p:spPr>
          <p:txBody>
            <a:bodyPr/>
            <a:lstStyle/>
            <a:p>
              <a:endParaRPr lang="en-US" sz="1350"/>
            </a:p>
          </p:txBody>
        </p:sp>
      </p:grpSp>
      <p:grpSp>
        <p:nvGrpSpPr>
          <p:cNvPr id="98312" name="Group 13"/>
          <p:cNvGrpSpPr>
            <a:grpSpLocks/>
          </p:cNvGrpSpPr>
          <p:nvPr/>
        </p:nvGrpSpPr>
        <p:grpSpPr bwMode="auto">
          <a:xfrm>
            <a:off x="2810766" y="3151022"/>
            <a:ext cx="3655219" cy="902494"/>
            <a:chOff x="1800" y="1684"/>
            <a:chExt cx="3070" cy="758"/>
          </a:xfrm>
        </p:grpSpPr>
        <p:sp>
          <p:nvSpPr>
            <p:cNvPr id="98355" name="Freeform 14"/>
            <p:cNvSpPr>
              <a:spLocks/>
            </p:cNvSpPr>
            <p:nvPr/>
          </p:nvSpPr>
          <p:spPr bwMode="auto">
            <a:xfrm>
              <a:off x="4268" y="1684"/>
              <a:ext cx="602" cy="758"/>
            </a:xfrm>
            <a:custGeom>
              <a:avLst/>
              <a:gdLst>
                <a:gd name="T0" fmla="*/ 306 w 602"/>
                <a:gd name="T1" fmla="*/ 757 h 758"/>
                <a:gd name="T2" fmla="*/ 0 w 602"/>
                <a:gd name="T3" fmla="*/ 266 h 758"/>
                <a:gd name="T4" fmla="*/ 223 w 602"/>
                <a:gd name="T5" fmla="*/ 0 h 758"/>
                <a:gd name="T6" fmla="*/ 601 w 602"/>
                <a:gd name="T7" fmla="*/ 419 h 758"/>
                <a:gd name="T8" fmla="*/ 306 w 602"/>
                <a:gd name="T9" fmla="*/ 757 h 758"/>
                <a:gd name="T10" fmla="*/ 0 60000 65536"/>
                <a:gd name="T11" fmla="*/ 0 60000 65536"/>
                <a:gd name="T12" fmla="*/ 0 60000 65536"/>
                <a:gd name="T13" fmla="*/ 0 60000 65536"/>
                <a:gd name="T14" fmla="*/ 0 60000 65536"/>
                <a:gd name="T15" fmla="*/ 0 w 602"/>
                <a:gd name="T16" fmla="*/ 0 h 758"/>
                <a:gd name="T17" fmla="*/ 602 w 602"/>
                <a:gd name="T18" fmla="*/ 758 h 758"/>
              </a:gdLst>
              <a:ahLst/>
              <a:cxnLst>
                <a:cxn ang="T10">
                  <a:pos x="T0" y="T1"/>
                </a:cxn>
                <a:cxn ang="T11">
                  <a:pos x="T2" y="T3"/>
                </a:cxn>
                <a:cxn ang="T12">
                  <a:pos x="T4" y="T5"/>
                </a:cxn>
                <a:cxn ang="T13">
                  <a:pos x="T6" y="T7"/>
                </a:cxn>
                <a:cxn ang="T14">
                  <a:pos x="T8" y="T9"/>
                </a:cxn>
              </a:cxnLst>
              <a:rect l="T15" t="T16" r="T17" b="T18"/>
              <a:pathLst>
                <a:path w="602" h="758">
                  <a:moveTo>
                    <a:pt x="306" y="757"/>
                  </a:moveTo>
                  <a:lnTo>
                    <a:pt x="0" y="266"/>
                  </a:lnTo>
                  <a:lnTo>
                    <a:pt x="223" y="0"/>
                  </a:lnTo>
                  <a:lnTo>
                    <a:pt x="601" y="419"/>
                  </a:lnTo>
                  <a:lnTo>
                    <a:pt x="306" y="757"/>
                  </a:lnTo>
                </a:path>
              </a:pathLst>
            </a:custGeom>
            <a:solidFill>
              <a:srgbClr val="FF5F7F"/>
            </a:solidFill>
            <a:ln w="25400" cap="rnd">
              <a:solidFill>
                <a:srgbClr val="000000"/>
              </a:solidFill>
              <a:round/>
              <a:headEnd/>
              <a:tailEnd/>
            </a:ln>
          </p:spPr>
          <p:txBody>
            <a:bodyPr/>
            <a:lstStyle/>
            <a:p>
              <a:endParaRPr lang="en-US" sz="1350"/>
            </a:p>
          </p:txBody>
        </p:sp>
        <p:sp>
          <p:nvSpPr>
            <p:cNvPr id="98356" name="Freeform 15"/>
            <p:cNvSpPr>
              <a:spLocks/>
            </p:cNvSpPr>
            <p:nvPr/>
          </p:nvSpPr>
          <p:spPr bwMode="auto">
            <a:xfrm>
              <a:off x="2105" y="1684"/>
              <a:ext cx="2389" cy="267"/>
            </a:xfrm>
            <a:custGeom>
              <a:avLst/>
              <a:gdLst>
                <a:gd name="T0" fmla="*/ 0 w 2389"/>
                <a:gd name="T1" fmla="*/ 266 h 267"/>
                <a:gd name="T2" fmla="*/ 2163 w 2389"/>
                <a:gd name="T3" fmla="*/ 266 h 267"/>
                <a:gd name="T4" fmla="*/ 2388 w 2389"/>
                <a:gd name="T5" fmla="*/ 0 h 267"/>
                <a:gd name="T6" fmla="*/ 429 w 2389"/>
                <a:gd name="T7" fmla="*/ 2 h 267"/>
                <a:gd name="T8" fmla="*/ 0 w 2389"/>
                <a:gd name="T9" fmla="*/ 266 h 267"/>
                <a:gd name="T10" fmla="*/ 0 60000 65536"/>
                <a:gd name="T11" fmla="*/ 0 60000 65536"/>
                <a:gd name="T12" fmla="*/ 0 60000 65536"/>
                <a:gd name="T13" fmla="*/ 0 60000 65536"/>
                <a:gd name="T14" fmla="*/ 0 60000 65536"/>
                <a:gd name="T15" fmla="*/ 0 w 2389"/>
                <a:gd name="T16" fmla="*/ 0 h 267"/>
                <a:gd name="T17" fmla="*/ 2389 w 2389"/>
                <a:gd name="T18" fmla="*/ 267 h 267"/>
              </a:gdLst>
              <a:ahLst/>
              <a:cxnLst>
                <a:cxn ang="T10">
                  <a:pos x="T0" y="T1"/>
                </a:cxn>
                <a:cxn ang="T11">
                  <a:pos x="T2" y="T3"/>
                </a:cxn>
                <a:cxn ang="T12">
                  <a:pos x="T4" y="T5"/>
                </a:cxn>
                <a:cxn ang="T13">
                  <a:pos x="T6" y="T7"/>
                </a:cxn>
                <a:cxn ang="T14">
                  <a:pos x="T8" y="T9"/>
                </a:cxn>
              </a:cxnLst>
              <a:rect l="T15" t="T16" r="T17" b="T18"/>
              <a:pathLst>
                <a:path w="2389" h="267">
                  <a:moveTo>
                    <a:pt x="0" y="266"/>
                  </a:moveTo>
                  <a:lnTo>
                    <a:pt x="2163" y="266"/>
                  </a:lnTo>
                  <a:lnTo>
                    <a:pt x="2388" y="0"/>
                  </a:lnTo>
                  <a:lnTo>
                    <a:pt x="429" y="2"/>
                  </a:lnTo>
                  <a:lnTo>
                    <a:pt x="0" y="266"/>
                  </a:lnTo>
                </a:path>
              </a:pathLst>
            </a:custGeom>
            <a:solidFill>
              <a:srgbClr val="800000"/>
            </a:solidFill>
            <a:ln w="25400" cap="rnd">
              <a:solidFill>
                <a:srgbClr val="000000"/>
              </a:solidFill>
              <a:round/>
              <a:headEnd/>
              <a:tailEnd/>
            </a:ln>
          </p:spPr>
          <p:txBody>
            <a:bodyPr/>
            <a:lstStyle/>
            <a:p>
              <a:endParaRPr lang="en-US" sz="1350"/>
            </a:p>
          </p:txBody>
        </p:sp>
        <p:sp>
          <p:nvSpPr>
            <p:cNvPr id="98357" name="Freeform 16"/>
            <p:cNvSpPr>
              <a:spLocks/>
            </p:cNvSpPr>
            <p:nvPr/>
          </p:nvSpPr>
          <p:spPr bwMode="auto">
            <a:xfrm>
              <a:off x="1800" y="1948"/>
              <a:ext cx="2775" cy="494"/>
            </a:xfrm>
            <a:custGeom>
              <a:avLst/>
              <a:gdLst>
                <a:gd name="T0" fmla="*/ 0 w 2775"/>
                <a:gd name="T1" fmla="*/ 493 h 494"/>
                <a:gd name="T2" fmla="*/ 2774 w 2775"/>
                <a:gd name="T3" fmla="*/ 493 h 494"/>
                <a:gd name="T4" fmla="*/ 2466 w 2775"/>
                <a:gd name="T5" fmla="*/ 0 h 494"/>
                <a:gd name="T6" fmla="*/ 305 w 2775"/>
                <a:gd name="T7" fmla="*/ 0 h 494"/>
                <a:gd name="T8" fmla="*/ 0 w 2775"/>
                <a:gd name="T9" fmla="*/ 493 h 494"/>
                <a:gd name="T10" fmla="*/ 0 60000 65536"/>
                <a:gd name="T11" fmla="*/ 0 60000 65536"/>
                <a:gd name="T12" fmla="*/ 0 60000 65536"/>
                <a:gd name="T13" fmla="*/ 0 60000 65536"/>
                <a:gd name="T14" fmla="*/ 0 60000 65536"/>
                <a:gd name="T15" fmla="*/ 0 w 2775"/>
                <a:gd name="T16" fmla="*/ 0 h 494"/>
                <a:gd name="T17" fmla="*/ 2775 w 2775"/>
                <a:gd name="T18" fmla="*/ 494 h 494"/>
              </a:gdLst>
              <a:ahLst/>
              <a:cxnLst>
                <a:cxn ang="T10">
                  <a:pos x="T0" y="T1"/>
                </a:cxn>
                <a:cxn ang="T11">
                  <a:pos x="T2" y="T3"/>
                </a:cxn>
                <a:cxn ang="T12">
                  <a:pos x="T4" y="T5"/>
                </a:cxn>
                <a:cxn ang="T13">
                  <a:pos x="T6" y="T7"/>
                </a:cxn>
                <a:cxn ang="T14">
                  <a:pos x="T8" y="T9"/>
                </a:cxn>
              </a:cxnLst>
              <a:rect l="T15" t="T16" r="T17" b="T18"/>
              <a:pathLst>
                <a:path w="2775" h="494">
                  <a:moveTo>
                    <a:pt x="0" y="493"/>
                  </a:moveTo>
                  <a:lnTo>
                    <a:pt x="2774" y="493"/>
                  </a:lnTo>
                  <a:lnTo>
                    <a:pt x="2466" y="0"/>
                  </a:lnTo>
                  <a:lnTo>
                    <a:pt x="305" y="0"/>
                  </a:lnTo>
                  <a:lnTo>
                    <a:pt x="0" y="493"/>
                  </a:lnTo>
                </a:path>
              </a:pathLst>
            </a:custGeom>
            <a:solidFill>
              <a:srgbClr val="FF001F"/>
            </a:solidFill>
            <a:ln w="25400" cap="rnd">
              <a:solidFill>
                <a:srgbClr val="000000"/>
              </a:solidFill>
              <a:round/>
              <a:headEnd/>
              <a:tailEnd/>
            </a:ln>
          </p:spPr>
          <p:txBody>
            <a:bodyPr/>
            <a:lstStyle/>
            <a:p>
              <a:endParaRPr lang="en-US" sz="1350"/>
            </a:p>
          </p:txBody>
        </p:sp>
      </p:grpSp>
      <p:grpSp>
        <p:nvGrpSpPr>
          <p:cNvPr id="98313" name="Group 17"/>
          <p:cNvGrpSpPr>
            <a:grpSpLocks/>
          </p:cNvGrpSpPr>
          <p:nvPr/>
        </p:nvGrpSpPr>
        <p:grpSpPr bwMode="auto">
          <a:xfrm>
            <a:off x="3239392" y="2602144"/>
            <a:ext cx="2715815" cy="787003"/>
            <a:chOff x="2160" y="1223"/>
            <a:chExt cx="2281" cy="661"/>
          </a:xfrm>
        </p:grpSpPr>
        <p:sp>
          <p:nvSpPr>
            <p:cNvPr id="98352" name="Freeform 18"/>
            <p:cNvSpPr>
              <a:spLocks/>
            </p:cNvSpPr>
            <p:nvPr/>
          </p:nvSpPr>
          <p:spPr bwMode="auto">
            <a:xfrm>
              <a:off x="3915" y="1223"/>
              <a:ext cx="526" cy="659"/>
            </a:xfrm>
            <a:custGeom>
              <a:avLst/>
              <a:gdLst>
                <a:gd name="T0" fmla="*/ 0 w 526"/>
                <a:gd name="T1" fmla="*/ 179 h 659"/>
                <a:gd name="T2" fmla="*/ 313 w 526"/>
                <a:gd name="T3" fmla="*/ 658 h 659"/>
                <a:gd name="T4" fmla="*/ 525 w 526"/>
                <a:gd name="T5" fmla="*/ 412 h 659"/>
                <a:gd name="T6" fmla="*/ 152 w 526"/>
                <a:gd name="T7" fmla="*/ 0 h 659"/>
                <a:gd name="T8" fmla="*/ 0 w 526"/>
                <a:gd name="T9" fmla="*/ 179 h 659"/>
                <a:gd name="T10" fmla="*/ 0 60000 65536"/>
                <a:gd name="T11" fmla="*/ 0 60000 65536"/>
                <a:gd name="T12" fmla="*/ 0 60000 65536"/>
                <a:gd name="T13" fmla="*/ 0 60000 65536"/>
                <a:gd name="T14" fmla="*/ 0 60000 65536"/>
                <a:gd name="T15" fmla="*/ 0 w 526"/>
                <a:gd name="T16" fmla="*/ 0 h 659"/>
                <a:gd name="T17" fmla="*/ 526 w 526"/>
                <a:gd name="T18" fmla="*/ 659 h 659"/>
              </a:gdLst>
              <a:ahLst/>
              <a:cxnLst>
                <a:cxn ang="T10">
                  <a:pos x="T0" y="T1"/>
                </a:cxn>
                <a:cxn ang="T11">
                  <a:pos x="T2" y="T3"/>
                </a:cxn>
                <a:cxn ang="T12">
                  <a:pos x="T4" y="T5"/>
                </a:cxn>
                <a:cxn ang="T13">
                  <a:pos x="T6" y="T7"/>
                </a:cxn>
                <a:cxn ang="T14">
                  <a:pos x="T8" y="T9"/>
                </a:cxn>
              </a:cxnLst>
              <a:rect l="T15" t="T16" r="T17" b="T18"/>
              <a:pathLst>
                <a:path w="526" h="659">
                  <a:moveTo>
                    <a:pt x="0" y="179"/>
                  </a:moveTo>
                  <a:lnTo>
                    <a:pt x="313" y="658"/>
                  </a:lnTo>
                  <a:lnTo>
                    <a:pt x="525" y="412"/>
                  </a:lnTo>
                  <a:lnTo>
                    <a:pt x="152" y="0"/>
                  </a:lnTo>
                  <a:lnTo>
                    <a:pt x="0" y="179"/>
                  </a:lnTo>
                </a:path>
              </a:pathLst>
            </a:custGeom>
            <a:solidFill>
              <a:srgbClr val="BF5FFF"/>
            </a:solidFill>
            <a:ln w="25400" cap="rnd">
              <a:solidFill>
                <a:srgbClr val="000000"/>
              </a:solidFill>
              <a:round/>
              <a:headEnd/>
              <a:tailEnd/>
            </a:ln>
          </p:spPr>
          <p:txBody>
            <a:bodyPr/>
            <a:lstStyle/>
            <a:p>
              <a:endParaRPr lang="en-US" sz="1350">
                <a:solidFill>
                  <a:schemeClr val="accent2">
                    <a:lumMod val="40000"/>
                    <a:lumOff val="60000"/>
                  </a:schemeClr>
                </a:solidFill>
              </a:endParaRPr>
            </a:p>
          </p:txBody>
        </p:sp>
        <p:sp>
          <p:nvSpPr>
            <p:cNvPr id="98353" name="Freeform 19"/>
            <p:cNvSpPr>
              <a:spLocks/>
            </p:cNvSpPr>
            <p:nvPr/>
          </p:nvSpPr>
          <p:spPr bwMode="auto">
            <a:xfrm>
              <a:off x="2468" y="1223"/>
              <a:ext cx="1598" cy="180"/>
            </a:xfrm>
            <a:custGeom>
              <a:avLst/>
              <a:gdLst>
                <a:gd name="T0" fmla="*/ 0 w 1598"/>
                <a:gd name="T1" fmla="*/ 179 h 180"/>
                <a:gd name="T2" fmla="*/ 1445 w 1598"/>
                <a:gd name="T3" fmla="*/ 179 h 180"/>
                <a:gd name="T4" fmla="*/ 1597 w 1598"/>
                <a:gd name="T5" fmla="*/ 0 h 180"/>
                <a:gd name="T6" fmla="*/ 405 w 1598"/>
                <a:gd name="T7" fmla="*/ 0 h 180"/>
                <a:gd name="T8" fmla="*/ 0 w 1598"/>
                <a:gd name="T9" fmla="*/ 179 h 180"/>
                <a:gd name="T10" fmla="*/ 0 60000 65536"/>
                <a:gd name="T11" fmla="*/ 0 60000 65536"/>
                <a:gd name="T12" fmla="*/ 0 60000 65536"/>
                <a:gd name="T13" fmla="*/ 0 60000 65536"/>
                <a:gd name="T14" fmla="*/ 0 60000 65536"/>
                <a:gd name="T15" fmla="*/ 0 w 1598"/>
                <a:gd name="T16" fmla="*/ 0 h 180"/>
                <a:gd name="T17" fmla="*/ 1598 w 1598"/>
                <a:gd name="T18" fmla="*/ 180 h 180"/>
              </a:gdLst>
              <a:ahLst/>
              <a:cxnLst>
                <a:cxn ang="T10">
                  <a:pos x="T0" y="T1"/>
                </a:cxn>
                <a:cxn ang="T11">
                  <a:pos x="T2" y="T3"/>
                </a:cxn>
                <a:cxn ang="T12">
                  <a:pos x="T4" y="T5"/>
                </a:cxn>
                <a:cxn ang="T13">
                  <a:pos x="T6" y="T7"/>
                </a:cxn>
                <a:cxn ang="T14">
                  <a:pos x="T8" y="T9"/>
                </a:cxn>
              </a:cxnLst>
              <a:rect l="T15" t="T16" r="T17" b="T18"/>
              <a:pathLst>
                <a:path w="1598" h="180">
                  <a:moveTo>
                    <a:pt x="0" y="179"/>
                  </a:moveTo>
                  <a:lnTo>
                    <a:pt x="1445" y="179"/>
                  </a:lnTo>
                  <a:lnTo>
                    <a:pt x="1597" y="0"/>
                  </a:lnTo>
                  <a:lnTo>
                    <a:pt x="405" y="0"/>
                  </a:lnTo>
                  <a:lnTo>
                    <a:pt x="0" y="179"/>
                  </a:lnTo>
                </a:path>
              </a:pathLst>
            </a:custGeom>
            <a:solidFill>
              <a:srgbClr val="5F009F"/>
            </a:solidFill>
            <a:ln w="25400" cap="rnd">
              <a:solidFill>
                <a:srgbClr val="000000"/>
              </a:solidFill>
              <a:round/>
              <a:headEnd/>
              <a:tailEnd/>
            </a:ln>
          </p:spPr>
          <p:txBody>
            <a:bodyPr/>
            <a:lstStyle/>
            <a:p>
              <a:endParaRPr lang="en-US" sz="1350">
                <a:solidFill>
                  <a:schemeClr val="accent2">
                    <a:lumMod val="40000"/>
                    <a:lumOff val="60000"/>
                  </a:schemeClr>
                </a:solidFill>
              </a:endParaRPr>
            </a:p>
          </p:txBody>
        </p:sp>
        <p:sp>
          <p:nvSpPr>
            <p:cNvPr id="98354" name="Freeform 20"/>
            <p:cNvSpPr>
              <a:spLocks/>
            </p:cNvSpPr>
            <p:nvPr/>
          </p:nvSpPr>
          <p:spPr bwMode="auto">
            <a:xfrm>
              <a:off x="2160" y="1402"/>
              <a:ext cx="2067" cy="482"/>
            </a:xfrm>
            <a:custGeom>
              <a:avLst/>
              <a:gdLst>
                <a:gd name="T0" fmla="*/ 0 w 2067"/>
                <a:gd name="T1" fmla="*/ 481 h 482"/>
                <a:gd name="T2" fmla="*/ 2066 w 2067"/>
                <a:gd name="T3" fmla="*/ 481 h 482"/>
                <a:gd name="T4" fmla="*/ 1753 w 2067"/>
                <a:gd name="T5" fmla="*/ 0 h 482"/>
                <a:gd name="T6" fmla="*/ 308 w 2067"/>
                <a:gd name="T7" fmla="*/ 0 h 482"/>
                <a:gd name="T8" fmla="*/ 0 w 2067"/>
                <a:gd name="T9" fmla="*/ 481 h 482"/>
                <a:gd name="T10" fmla="*/ 0 60000 65536"/>
                <a:gd name="T11" fmla="*/ 0 60000 65536"/>
                <a:gd name="T12" fmla="*/ 0 60000 65536"/>
                <a:gd name="T13" fmla="*/ 0 60000 65536"/>
                <a:gd name="T14" fmla="*/ 0 60000 65536"/>
                <a:gd name="T15" fmla="*/ 0 w 2067"/>
                <a:gd name="T16" fmla="*/ 0 h 482"/>
                <a:gd name="T17" fmla="*/ 2067 w 2067"/>
                <a:gd name="T18" fmla="*/ 482 h 482"/>
              </a:gdLst>
              <a:ahLst/>
              <a:cxnLst>
                <a:cxn ang="T10">
                  <a:pos x="T0" y="T1"/>
                </a:cxn>
                <a:cxn ang="T11">
                  <a:pos x="T2" y="T3"/>
                </a:cxn>
                <a:cxn ang="T12">
                  <a:pos x="T4" y="T5"/>
                </a:cxn>
                <a:cxn ang="T13">
                  <a:pos x="T6" y="T7"/>
                </a:cxn>
                <a:cxn ang="T14">
                  <a:pos x="T8" y="T9"/>
                </a:cxn>
              </a:cxnLst>
              <a:rect l="T15" t="T16" r="T17" b="T18"/>
              <a:pathLst>
                <a:path w="2067" h="482">
                  <a:moveTo>
                    <a:pt x="0" y="481"/>
                  </a:moveTo>
                  <a:lnTo>
                    <a:pt x="2066" y="481"/>
                  </a:lnTo>
                  <a:lnTo>
                    <a:pt x="1753" y="0"/>
                  </a:lnTo>
                  <a:lnTo>
                    <a:pt x="308" y="0"/>
                  </a:lnTo>
                  <a:lnTo>
                    <a:pt x="0" y="481"/>
                  </a:lnTo>
                </a:path>
              </a:pathLst>
            </a:custGeom>
            <a:solidFill>
              <a:srgbClr val="9F3FDF"/>
            </a:solidFill>
            <a:ln w="25400" cap="rnd">
              <a:solidFill>
                <a:srgbClr val="000000"/>
              </a:solidFill>
              <a:round/>
              <a:headEnd/>
              <a:tailEnd/>
            </a:ln>
          </p:spPr>
          <p:txBody>
            <a:bodyPr/>
            <a:lstStyle/>
            <a:p>
              <a:endParaRPr lang="en-US" sz="1350">
                <a:solidFill>
                  <a:schemeClr val="accent2">
                    <a:lumMod val="40000"/>
                    <a:lumOff val="60000"/>
                  </a:schemeClr>
                </a:solidFill>
              </a:endParaRPr>
            </a:p>
          </p:txBody>
        </p:sp>
      </p:grpSp>
      <p:grpSp>
        <p:nvGrpSpPr>
          <p:cNvPr id="98314" name="Group 21"/>
          <p:cNvGrpSpPr>
            <a:grpSpLocks/>
          </p:cNvGrpSpPr>
          <p:nvPr/>
        </p:nvGrpSpPr>
        <p:grpSpPr bwMode="auto">
          <a:xfrm>
            <a:off x="3134616" y="3411768"/>
            <a:ext cx="2489597" cy="579834"/>
            <a:chOff x="2072" y="1903"/>
            <a:chExt cx="2091" cy="487"/>
          </a:xfrm>
        </p:grpSpPr>
        <p:sp>
          <p:nvSpPr>
            <p:cNvPr id="98348" name="Rectangle 22"/>
            <p:cNvSpPr>
              <a:spLocks noChangeArrowheads="1"/>
            </p:cNvSpPr>
            <p:nvPr/>
          </p:nvSpPr>
          <p:spPr bwMode="auto">
            <a:xfrm>
              <a:off x="2385" y="1942"/>
              <a:ext cx="1778"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500" dirty="0">
                  <a:solidFill>
                    <a:schemeClr val="bg1"/>
                  </a:solidFill>
                  <a:latin typeface="Univers" pitchFamily="34" charset="0"/>
                </a:rPr>
                <a:t>Adoption of </a:t>
              </a:r>
            </a:p>
            <a:p>
              <a:pPr eaLnBrk="1" hangingPunct="1"/>
              <a:r>
                <a:rPr lang="en-US" altLang="en-US" sz="1500" dirty="0">
                  <a:solidFill>
                    <a:schemeClr val="bg1"/>
                  </a:solidFill>
                  <a:latin typeface="Univers" pitchFamily="34" charset="0"/>
                </a:rPr>
                <a:t>Health-risk Behaviors</a:t>
              </a:r>
            </a:p>
          </p:txBody>
        </p:sp>
        <p:sp>
          <p:nvSpPr>
            <p:cNvPr id="98349" name="Rectangle 23"/>
            <p:cNvSpPr>
              <a:spLocks noChangeArrowheads="1"/>
            </p:cNvSpPr>
            <p:nvPr/>
          </p:nvSpPr>
          <p:spPr bwMode="auto">
            <a:xfrm>
              <a:off x="2072" y="1903"/>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50" name="Rectangle 24"/>
            <p:cNvSpPr>
              <a:spLocks noChangeArrowheads="1"/>
            </p:cNvSpPr>
            <p:nvPr/>
          </p:nvSpPr>
          <p:spPr bwMode="auto">
            <a:xfrm>
              <a:off x="2081" y="2140"/>
              <a:ext cx="1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51" name="Rectangle 25"/>
            <p:cNvSpPr>
              <a:spLocks noChangeArrowheads="1"/>
            </p:cNvSpPr>
            <p:nvPr/>
          </p:nvSpPr>
          <p:spPr bwMode="auto">
            <a:xfrm>
              <a:off x="2072" y="2133"/>
              <a:ext cx="1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grpSp>
      <p:grpSp>
        <p:nvGrpSpPr>
          <p:cNvPr id="98315" name="Group 26"/>
          <p:cNvGrpSpPr>
            <a:grpSpLocks/>
          </p:cNvGrpSpPr>
          <p:nvPr/>
        </p:nvGrpSpPr>
        <p:grpSpPr bwMode="auto">
          <a:xfrm>
            <a:off x="3090563" y="4048753"/>
            <a:ext cx="2472929" cy="575072"/>
            <a:chOff x="2035" y="2438"/>
            <a:chExt cx="2077" cy="483"/>
          </a:xfrm>
        </p:grpSpPr>
        <p:sp>
          <p:nvSpPr>
            <p:cNvPr id="98346" name="Rectangle 27"/>
            <p:cNvSpPr>
              <a:spLocks noChangeArrowheads="1"/>
            </p:cNvSpPr>
            <p:nvPr/>
          </p:nvSpPr>
          <p:spPr bwMode="auto">
            <a:xfrm>
              <a:off x="2346" y="2477"/>
              <a:ext cx="1766"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500" dirty="0">
                  <a:solidFill>
                    <a:schemeClr val="bg1"/>
                  </a:solidFill>
                  <a:latin typeface="Univers" pitchFamily="34" charset="0"/>
                </a:rPr>
                <a:t>Social, Emotional, &amp; </a:t>
              </a:r>
            </a:p>
            <a:p>
              <a:pPr eaLnBrk="1" hangingPunct="1"/>
              <a:r>
                <a:rPr lang="en-US" altLang="en-US" sz="1500" dirty="0">
                  <a:solidFill>
                    <a:schemeClr val="bg1"/>
                  </a:solidFill>
                  <a:latin typeface="Univers" pitchFamily="34" charset="0"/>
                </a:rPr>
                <a:t>Cognitive Impairment</a:t>
              </a:r>
            </a:p>
          </p:txBody>
        </p:sp>
        <p:sp>
          <p:nvSpPr>
            <p:cNvPr id="98347" name="Rectangle 28"/>
            <p:cNvSpPr>
              <a:spLocks noChangeArrowheads="1"/>
            </p:cNvSpPr>
            <p:nvPr/>
          </p:nvSpPr>
          <p:spPr bwMode="auto">
            <a:xfrm>
              <a:off x="2035" y="2438"/>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grpSp>
      <p:sp>
        <p:nvSpPr>
          <p:cNvPr id="98316" name="Freeform 29"/>
          <p:cNvSpPr>
            <a:spLocks/>
          </p:cNvSpPr>
          <p:nvPr/>
        </p:nvSpPr>
        <p:spPr bwMode="auto">
          <a:xfrm>
            <a:off x="3638249" y="1515103"/>
            <a:ext cx="1625204" cy="1254919"/>
          </a:xfrm>
          <a:custGeom>
            <a:avLst/>
            <a:gdLst>
              <a:gd name="T0" fmla="*/ 2147483647 w 1365"/>
              <a:gd name="T1" fmla="*/ 0 h 1054"/>
              <a:gd name="T2" fmla="*/ 0 w 1365"/>
              <a:gd name="T3" fmla="*/ 2147483647 h 1054"/>
              <a:gd name="T4" fmla="*/ 2147483647 w 1365"/>
              <a:gd name="T5" fmla="*/ 2147483647 h 1054"/>
              <a:gd name="T6" fmla="*/ 2147483647 w 1365"/>
              <a:gd name="T7" fmla="*/ 0 h 1054"/>
              <a:gd name="T8" fmla="*/ 0 60000 65536"/>
              <a:gd name="T9" fmla="*/ 0 60000 65536"/>
              <a:gd name="T10" fmla="*/ 0 60000 65536"/>
              <a:gd name="T11" fmla="*/ 0 60000 65536"/>
              <a:gd name="T12" fmla="*/ 0 w 1365"/>
              <a:gd name="T13" fmla="*/ 0 h 1054"/>
              <a:gd name="T14" fmla="*/ 1365 w 1365"/>
              <a:gd name="T15" fmla="*/ 1054 h 1054"/>
            </a:gdLst>
            <a:ahLst/>
            <a:cxnLst>
              <a:cxn ang="T8">
                <a:pos x="T0" y="T1"/>
              </a:cxn>
              <a:cxn ang="T9">
                <a:pos x="T2" y="T3"/>
              </a:cxn>
              <a:cxn ang="T10">
                <a:pos x="T4" y="T5"/>
              </a:cxn>
              <a:cxn ang="T11">
                <a:pos x="T6" y="T7"/>
              </a:cxn>
            </a:cxnLst>
            <a:rect l="T12" t="T13" r="T14" b="T15"/>
            <a:pathLst>
              <a:path w="1365" h="1054">
                <a:moveTo>
                  <a:pt x="682" y="0"/>
                </a:moveTo>
                <a:lnTo>
                  <a:pt x="0" y="1053"/>
                </a:lnTo>
                <a:lnTo>
                  <a:pt x="1364" y="1053"/>
                </a:lnTo>
                <a:lnTo>
                  <a:pt x="682" y="0"/>
                </a:lnTo>
              </a:path>
            </a:pathLst>
          </a:custGeom>
          <a:solidFill>
            <a:srgbClr val="FE9B03"/>
          </a:solidFill>
          <a:ln w="25400" cap="rnd">
            <a:solidFill>
              <a:srgbClr val="000000"/>
            </a:solidFill>
            <a:round/>
            <a:headEnd/>
            <a:tailEnd/>
          </a:ln>
        </p:spPr>
        <p:txBody>
          <a:bodyPr/>
          <a:lstStyle/>
          <a:p>
            <a:endParaRPr lang="en-US" sz="1350"/>
          </a:p>
        </p:txBody>
      </p:sp>
      <p:sp>
        <p:nvSpPr>
          <p:cNvPr id="98317" name="Freeform 30"/>
          <p:cNvSpPr>
            <a:spLocks/>
          </p:cNvSpPr>
          <p:nvPr/>
        </p:nvSpPr>
        <p:spPr bwMode="auto">
          <a:xfrm>
            <a:off x="4431207" y="1524628"/>
            <a:ext cx="1079897" cy="1235869"/>
          </a:xfrm>
          <a:custGeom>
            <a:avLst/>
            <a:gdLst>
              <a:gd name="T0" fmla="*/ 0 w 907"/>
              <a:gd name="T1" fmla="*/ 0 h 1038"/>
              <a:gd name="T2" fmla="*/ 2147483647 w 907"/>
              <a:gd name="T3" fmla="*/ 2147483647 h 1038"/>
              <a:gd name="T4" fmla="*/ 2147483647 w 907"/>
              <a:gd name="T5" fmla="*/ 2147483647 h 1038"/>
              <a:gd name="T6" fmla="*/ 0 w 907"/>
              <a:gd name="T7" fmla="*/ 0 h 1038"/>
              <a:gd name="T8" fmla="*/ 0 60000 65536"/>
              <a:gd name="T9" fmla="*/ 0 60000 65536"/>
              <a:gd name="T10" fmla="*/ 0 60000 65536"/>
              <a:gd name="T11" fmla="*/ 0 60000 65536"/>
              <a:gd name="T12" fmla="*/ 0 w 907"/>
              <a:gd name="T13" fmla="*/ 0 h 1038"/>
              <a:gd name="T14" fmla="*/ 907 w 907"/>
              <a:gd name="T15" fmla="*/ 1038 h 1038"/>
            </a:gdLst>
            <a:ahLst/>
            <a:cxnLst>
              <a:cxn ang="T8">
                <a:pos x="T0" y="T1"/>
              </a:cxn>
              <a:cxn ang="T9">
                <a:pos x="T2" y="T3"/>
              </a:cxn>
              <a:cxn ang="T10">
                <a:pos x="T4" y="T5"/>
              </a:cxn>
              <a:cxn ang="T11">
                <a:pos x="T6" y="T7"/>
              </a:cxn>
            </a:cxnLst>
            <a:rect l="T12" t="T13" r="T14" b="T15"/>
            <a:pathLst>
              <a:path w="907" h="1038">
                <a:moveTo>
                  <a:pt x="0" y="0"/>
                </a:moveTo>
                <a:lnTo>
                  <a:pt x="675" y="1037"/>
                </a:lnTo>
                <a:lnTo>
                  <a:pt x="906" y="888"/>
                </a:lnTo>
                <a:lnTo>
                  <a:pt x="0" y="0"/>
                </a:lnTo>
              </a:path>
            </a:pathLst>
          </a:custGeom>
          <a:solidFill>
            <a:srgbClr val="FFA27C"/>
          </a:solidFill>
          <a:ln w="25400" cap="rnd">
            <a:solidFill>
              <a:srgbClr val="000000"/>
            </a:solidFill>
            <a:round/>
            <a:headEnd/>
            <a:tailEnd/>
          </a:ln>
        </p:spPr>
        <p:txBody>
          <a:bodyPr/>
          <a:lstStyle/>
          <a:p>
            <a:endParaRPr lang="en-US" sz="1350"/>
          </a:p>
        </p:txBody>
      </p:sp>
      <p:grpSp>
        <p:nvGrpSpPr>
          <p:cNvPr id="98318" name="Group 31"/>
          <p:cNvGrpSpPr>
            <a:grpSpLocks/>
          </p:cNvGrpSpPr>
          <p:nvPr/>
        </p:nvGrpSpPr>
        <p:grpSpPr bwMode="auto">
          <a:xfrm>
            <a:off x="3814460" y="2085414"/>
            <a:ext cx="1022747" cy="632222"/>
            <a:chOff x="2643" y="789"/>
            <a:chExt cx="859" cy="531"/>
          </a:xfrm>
        </p:grpSpPr>
        <p:sp>
          <p:nvSpPr>
            <p:cNvPr id="98340" name="Rectangle 32"/>
            <p:cNvSpPr>
              <a:spLocks noChangeArrowheads="1"/>
            </p:cNvSpPr>
            <p:nvPr/>
          </p:nvSpPr>
          <p:spPr bwMode="auto">
            <a:xfrm>
              <a:off x="2848" y="798"/>
              <a:ext cx="65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a:solidFill>
                    <a:srgbClr val="FFFFFF"/>
                  </a:solidFill>
                  <a:latin typeface="Univers" pitchFamily="34" charset="0"/>
                </a:rPr>
                <a:t>Early</a:t>
              </a:r>
            </a:p>
            <a:p>
              <a:pPr eaLnBrk="1" hangingPunct="1"/>
              <a:r>
                <a:rPr lang="en-US" altLang="en-US" sz="1800">
                  <a:solidFill>
                    <a:srgbClr val="FFFFFF"/>
                  </a:solidFill>
                  <a:latin typeface="Univers" pitchFamily="34" charset="0"/>
                </a:rPr>
                <a:t>Death</a:t>
              </a:r>
            </a:p>
          </p:txBody>
        </p:sp>
        <p:sp>
          <p:nvSpPr>
            <p:cNvPr id="98341" name="Rectangle 33"/>
            <p:cNvSpPr>
              <a:spLocks noChangeArrowheads="1"/>
            </p:cNvSpPr>
            <p:nvPr/>
          </p:nvSpPr>
          <p:spPr bwMode="auto">
            <a:xfrm>
              <a:off x="2643" y="789"/>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42" name="Rectangle 34"/>
            <p:cNvSpPr>
              <a:spLocks noChangeArrowheads="1"/>
            </p:cNvSpPr>
            <p:nvPr/>
          </p:nvSpPr>
          <p:spPr bwMode="auto">
            <a:xfrm>
              <a:off x="2667" y="1026"/>
              <a:ext cx="27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a:solidFill>
                    <a:srgbClr val="FFFFFF"/>
                  </a:solidFill>
                  <a:latin typeface="Univers" pitchFamily="34" charset="0"/>
                </a:rPr>
                <a:t>   </a:t>
              </a:r>
            </a:p>
          </p:txBody>
        </p:sp>
        <p:sp>
          <p:nvSpPr>
            <p:cNvPr id="98343" name="Rectangle 35"/>
            <p:cNvSpPr>
              <a:spLocks noChangeArrowheads="1"/>
            </p:cNvSpPr>
            <p:nvPr/>
          </p:nvSpPr>
          <p:spPr bwMode="auto">
            <a:xfrm>
              <a:off x="2658" y="1018"/>
              <a:ext cx="27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a:solidFill>
                    <a:srgbClr val="000000"/>
                  </a:solidFill>
                  <a:latin typeface="Univers" pitchFamily="34" charset="0"/>
                </a:rPr>
                <a:t>   </a:t>
              </a:r>
            </a:p>
          </p:txBody>
        </p:sp>
        <p:sp>
          <p:nvSpPr>
            <p:cNvPr id="98344" name="Rectangle 36"/>
            <p:cNvSpPr>
              <a:spLocks noChangeArrowheads="1"/>
            </p:cNvSpPr>
            <p:nvPr/>
          </p:nvSpPr>
          <p:spPr bwMode="auto">
            <a:xfrm>
              <a:off x="2831" y="1054"/>
              <a:ext cx="1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45" name="Rectangle 37"/>
            <p:cNvSpPr>
              <a:spLocks noChangeArrowheads="1"/>
            </p:cNvSpPr>
            <p:nvPr/>
          </p:nvSpPr>
          <p:spPr bwMode="auto">
            <a:xfrm>
              <a:off x="2822" y="1046"/>
              <a:ext cx="1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grpSp>
      <p:grpSp>
        <p:nvGrpSpPr>
          <p:cNvPr id="98319" name="Group 38"/>
          <p:cNvGrpSpPr>
            <a:grpSpLocks/>
          </p:cNvGrpSpPr>
          <p:nvPr/>
        </p:nvGrpSpPr>
        <p:grpSpPr bwMode="auto">
          <a:xfrm>
            <a:off x="2690512" y="4791703"/>
            <a:ext cx="3676650" cy="354807"/>
            <a:chOff x="1699" y="3062"/>
            <a:chExt cx="3088" cy="298"/>
          </a:xfrm>
        </p:grpSpPr>
        <p:sp>
          <p:nvSpPr>
            <p:cNvPr id="98338" name="Rectangle 39"/>
            <p:cNvSpPr>
              <a:spLocks noChangeArrowheads="1"/>
            </p:cNvSpPr>
            <p:nvPr/>
          </p:nvSpPr>
          <p:spPr bwMode="auto">
            <a:xfrm>
              <a:off x="1699" y="3071"/>
              <a:ext cx="308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dirty="0">
                  <a:solidFill>
                    <a:srgbClr val="FFFFFF"/>
                  </a:solidFill>
                  <a:latin typeface="Univers" pitchFamily="34" charset="0"/>
                </a:rPr>
                <a:t>Adverse Childhood Experiences</a:t>
              </a:r>
            </a:p>
          </p:txBody>
        </p:sp>
        <p:sp>
          <p:nvSpPr>
            <p:cNvPr id="98339" name="Rectangle 40"/>
            <p:cNvSpPr>
              <a:spLocks noChangeArrowheads="1"/>
            </p:cNvSpPr>
            <p:nvPr/>
          </p:nvSpPr>
          <p:spPr bwMode="auto">
            <a:xfrm>
              <a:off x="2035" y="3062"/>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grpSp>
      <p:sp>
        <p:nvSpPr>
          <p:cNvPr id="98320" name="AutoShape 41"/>
          <p:cNvSpPr>
            <a:spLocks noChangeArrowheads="1"/>
          </p:cNvSpPr>
          <p:nvPr/>
        </p:nvSpPr>
        <p:spPr bwMode="auto">
          <a:xfrm rot="-5400000">
            <a:off x="-75309" y="3446296"/>
            <a:ext cx="3076575" cy="311944"/>
          </a:xfrm>
          <a:prstGeom prst="rightArrow">
            <a:avLst>
              <a:gd name="adj1" fmla="val 50000"/>
              <a:gd name="adj2" fmla="val 493267"/>
            </a:avLst>
          </a:prstGeom>
          <a:solidFill>
            <a:schemeClr val="tx1"/>
          </a:solidFill>
          <a:ln w="12700">
            <a:solidFill>
              <a:srgbClr val="CAC87E"/>
            </a:solidFill>
            <a:miter lim="800000"/>
            <a:headEnd/>
            <a:tailEnd/>
          </a:ln>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21" name="Rectangle 42"/>
          <p:cNvSpPr>
            <a:spLocks noChangeArrowheads="1"/>
          </p:cNvSpPr>
          <p:nvPr/>
        </p:nvSpPr>
        <p:spPr bwMode="auto">
          <a:xfrm>
            <a:off x="1132494" y="1589584"/>
            <a:ext cx="726963" cy="34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u="sng" dirty="0">
                <a:solidFill>
                  <a:schemeClr val="tx1"/>
                </a:solidFill>
                <a:latin typeface="Times New Roman" panose="02020603050405020304" pitchFamily="18" charset="0"/>
              </a:rPr>
              <a:t>Death</a:t>
            </a:r>
          </a:p>
        </p:txBody>
      </p:sp>
      <p:grpSp>
        <p:nvGrpSpPr>
          <p:cNvPr id="98322" name="Group 43"/>
          <p:cNvGrpSpPr>
            <a:grpSpLocks/>
          </p:cNvGrpSpPr>
          <p:nvPr/>
        </p:nvGrpSpPr>
        <p:grpSpPr bwMode="auto">
          <a:xfrm>
            <a:off x="3466799" y="2835505"/>
            <a:ext cx="2026443" cy="626269"/>
            <a:chOff x="2351" y="1419"/>
            <a:chExt cx="1702" cy="526"/>
          </a:xfrm>
        </p:grpSpPr>
        <p:sp>
          <p:nvSpPr>
            <p:cNvPr id="98332" name="Rectangle 44"/>
            <p:cNvSpPr>
              <a:spLocks noChangeArrowheads="1"/>
            </p:cNvSpPr>
            <p:nvPr/>
          </p:nvSpPr>
          <p:spPr bwMode="auto">
            <a:xfrm>
              <a:off x="2351" y="1457"/>
              <a:ext cx="1702"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500" dirty="0">
                  <a:solidFill>
                    <a:schemeClr val="bg1"/>
                  </a:solidFill>
                  <a:latin typeface="Univers" pitchFamily="34" charset="0"/>
                </a:rPr>
                <a:t>Disease, Disability</a:t>
              </a:r>
            </a:p>
            <a:p>
              <a:pPr eaLnBrk="1" hangingPunct="1"/>
              <a:r>
                <a:rPr lang="en-US" altLang="en-US" sz="1500" dirty="0">
                  <a:solidFill>
                    <a:schemeClr val="bg1"/>
                  </a:solidFill>
                  <a:latin typeface="Univers" pitchFamily="34" charset="0"/>
                </a:rPr>
                <a:t>and Social Problems</a:t>
              </a:r>
            </a:p>
          </p:txBody>
        </p:sp>
        <p:sp>
          <p:nvSpPr>
            <p:cNvPr id="98333" name="Rectangle 45"/>
            <p:cNvSpPr>
              <a:spLocks noChangeArrowheads="1"/>
            </p:cNvSpPr>
            <p:nvPr/>
          </p:nvSpPr>
          <p:spPr bwMode="auto">
            <a:xfrm>
              <a:off x="2662" y="1419"/>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34" name="Rectangle 46"/>
            <p:cNvSpPr>
              <a:spLocks noChangeArrowheads="1"/>
            </p:cNvSpPr>
            <p:nvPr/>
          </p:nvSpPr>
          <p:spPr bwMode="auto">
            <a:xfrm>
              <a:off x="2686" y="1656"/>
              <a:ext cx="27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a:solidFill>
                    <a:srgbClr val="FFFFFF"/>
                  </a:solidFill>
                  <a:latin typeface="Univers" pitchFamily="34" charset="0"/>
                </a:rPr>
                <a:t>   </a:t>
              </a:r>
            </a:p>
          </p:txBody>
        </p:sp>
        <p:sp>
          <p:nvSpPr>
            <p:cNvPr id="98335" name="Rectangle 47"/>
            <p:cNvSpPr>
              <a:spLocks noChangeArrowheads="1"/>
            </p:cNvSpPr>
            <p:nvPr/>
          </p:nvSpPr>
          <p:spPr bwMode="auto">
            <a:xfrm>
              <a:off x="2677" y="1648"/>
              <a:ext cx="27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a:solidFill>
                    <a:srgbClr val="000000"/>
                  </a:solidFill>
                  <a:latin typeface="Univers" pitchFamily="34" charset="0"/>
                </a:rPr>
                <a:t>   </a:t>
              </a:r>
            </a:p>
          </p:txBody>
        </p:sp>
        <p:sp>
          <p:nvSpPr>
            <p:cNvPr id="98336" name="Rectangle 48"/>
            <p:cNvSpPr>
              <a:spLocks noChangeArrowheads="1"/>
            </p:cNvSpPr>
            <p:nvPr/>
          </p:nvSpPr>
          <p:spPr bwMode="auto">
            <a:xfrm>
              <a:off x="2850" y="1684"/>
              <a:ext cx="1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sp>
          <p:nvSpPr>
            <p:cNvPr id="98337" name="Rectangle 49"/>
            <p:cNvSpPr>
              <a:spLocks noChangeArrowheads="1"/>
            </p:cNvSpPr>
            <p:nvPr/>
          </p:nvSpPr>
          <p:spPr bwMode="auto">
            <a:xfrm>
              <a:off x="2841" y="1676"/>
              <a:ext cx="1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endParaRPr lang="en-US" altLang="en-US" sz="7200"/>
            </a:p>
          </p:txBody>
        </p:sp>
      </p:grpSp>
      <p:sp>
        <p:nvSpPr>
          <p:cNvPr id="98323" name="Text Box 50"/>
          <p:cNvSpPr txBox="1">
            <a:spLocks noChangeArrowheads="1"/>
          </p:cNvSpPr>
          <p:nvPr/>
        </p:nvSpPr>
        <p:spPr bwMode="auto">
          <a:xfrm>
            <a:off x="867720" y="5232634"/>
            <a:ext cx="1313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u="sng" dirty="0">
                <a:solidFill>
                  <a:schemeClr val="tx1"/>
                </a:solidFill>
                <a:latin typeface="Times New Roman" panose="02020603050405020304" pitchFamily="18" charset="0"/>
              </a:rPr>
              <a:t>Conception</a:t>
            </a:r>
            <a:endParaRPr lang="en-US" altLang="en-US" sz="7200" dirty="0">
              <a:solidFill>
                <a:schemeClr val="tx1"/>
              </a:solidFill>
              <a:latin typeface="Times New Roman" panose="02020603050405020304" pitchFamily="18" charset="0"/>
            </a:endParaRPr>
          </a:p>
        </p:txBody>
      </p:sp>
      <p:sp>
        <p:nvSpPr>
          <p:cNvPr id="98324" name="Text Box 51"/>
          <p:cNvSpPr txBox="1">
            <a:spLocks noChangeArrowheads="1"/>
          </p:cNvSpPr>
          <p:nvPr/>
        </p:nvSpPr>
        <p:spPr bwMode="auto">
          <a:xfrm>
            <a:off x="6876748" y="3202100"/>
            <a:ext cx="2221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9600" b="1">
                <a:solidFill>
                  <a:srgbClr val="FFFF66"/>
                </a:solidFill>
                <a:latin typeface="Arial" panose="020B0604020202020204" pitchFamily="34" charset="0"/>
              </a:defRPr>
            </a:lvl1pPr>
            <a:lvl2pPr marL="742950" indent="-285750" eaLnBrk="0" hangingPunct="0">
              <a:defRPr sz="9600" b="1">
                <a:solidFill>
                  <a:srgbClr val="FFFF66"/>
                </a:solidFill>
                <a:latin typeface="Arial" panose="020B0604020202020204" pitchFamily="34" charset="0"/>
              </a:defRPr>
            </a:lvl2pPr>
            <a:lvl3pPr marL="1143000" indent="-228600" eaLnBrk="0" hangingPunct="0">
              <a:defRPr sz="9600" b="1">
                <a:solidFill>
                  <a:srgbClr val="FFFF66"/>
                </a:solidFill>
                <a:latin typeface="Arial" panose="020B0604020202020204" pitchFamily="34" charset="0"/>
              </a:defRPr>
            </a:lvl3pPr>
            <a:lvl4pPr marL="1600200" indent="-228600" eaLnBrk="0" hangingPunct="0">
              <a:defRPr sz="9600" b="1">
                <a:solidFill>
                  <a:srgbClr val="FFFF66"/>
                </a:solidFill>
                <a:latin typeface="Arial" panose="020B0604020202020204" pitchFamily="34" charset="0"/>
              </a:defRPr>
            </a:lvl4pPr>
            <a:lvl5pPr marL="2057400" indent="-228600" eaLnBrk="0" hangingPunct="0">
              <a:defRPr sz="9600" b="1">
                <a:solidFill>
                  <a:srgbClr val="FFFF66"/>
                </a:solidFill>
                <a:latin typeface="Arial" panose="020B0604020202020204" pitchFamily="34" charset="0"/>
              </a:defRPr>
            </a:lvl5pPr>
            <a:lvl6pPr marL="2514600" indent="-228600" algn="ctr" eaLnBrk="0" fontAlgn="base" hangingPunct="0">
              <a:spcBef>
                <a:spcPct val="0"/>
              </a:spcBef>
              <a:spcAft>
                <a:spcPct val="0"/>
              </a:spcAft>
              <a:defRPr sz="9600" b="1">
                <a:solidFill>
                  <a:srgbClr val="FFFF66"/>
                </a:solidFill>
                <a:latin typeface="Arial" panose="020B0604020202020204" pitchFamily="34" charset="0"/>
              </a:defRPr>
            </a:lvl6pPr>
            <a:lvl7pPr marL="2971800" indent="-228600" algn="ctr" eaLnBrk="0" fontAlgn="base" hangingPunct="0">
              <a:spcBef>
                <a:spcPct val="0"/>
              </a:spcBef>
              <a:spcAft>
                <a:spcPct val="0"/>
              </a:spcAft>
              <a:defRPr sz="9600" b="1">
                <a:solidFill>
                  <a:srgbClr val="FFFF66"/>
                </a:solidFill>
                <a:latin typeface="Arial" panose="020B0604020202020204" pitchFamily="34" charset="0"/>
              </a:defRPr>
            </a:lvl7pPr>
            <a:lvl8pPr marL="3429000" indent="-228600" algn="ctr" eaLnBrk="0" fontAlgn="base" hangingPunct="0">
              <a:spcBef>
                <a:spcPct val="0"/>
              </a:spcBef>
              <a:spcAft>
                <a:spcPct val="0"/>
              </a:spcAft>
              <a:defRPr sz="9600" b="1">
                <a:solidFill>
                  <a:srgbClr val="FFFF66"/>
                </a:solidFill>
                <a:latin typeface="Arial" panose="020B0604020202020204" pitchFamily="34" charset="0"/>
              </a:defRPr>
            </a:lvl8pPr>
            <a:lvl9pPr marL="3886200" indent="-228600" algn="ctr" eaLnBrk="0" fontAlgn="base" hangingPunct="0">
              <a:spcBef>
                <a:spcPct val="0"/>
              </a:spcBef>
              <a:spcAft>
                <a:spcPct val="0"/>
              </a:spcAft>
              <a:defRPr sz="9600" b="1">
                <a:solidFill>
                  <a:srgbClr val="FFFF66"/>
                </a:solidFill>
                <a:latin typeface="Arial" panose="020B0604020202020204" pitchFamily="34" charset="0"/>
              </a:defRPr>
            </a:lvl9pPr>
          </a:lstStyle>
          <a:p>
            <a:pPr eaLnBrk="1" hangingPunct="1"/>
            <a:r>
              <a:rPr lang="en-US" altLang="en-US" sz="1800" dirty="0">
                <a:solidFill>
                  <a:schemeClr val="bg1"/>
                </a:solidFill>
                <a:latin typeface="Univers" pitchFamily="34" charset="0"/>
              </a:rPr>
              <a:t>   </a:t>
            </a:r>
            <a:r>
              <a:rPr lang="en-US" altLang="en-US" sz="1800" dirty="0" smtClean="0">
                <a:solidFill>
                  <a:schemeClr val="tx1"/>
                </a:solidFill>
                <a:latin typeface="Univers" pitchFamily="34" charset="0"/>
              </a:rPr>
              <a:t>Scientific gaps</a:t>
            </a:r>
            <a:endParaRPr lang="en-US" altLang="en-US" sz="1800" dirty="0">
              <a:solidFill>
                <a:schemeClr val="tx1"/>
              </a:solidFill>
              <a:latin typeface="Univers" pitchFamily="34" charset="0"/>
            </a:endParaRPr>
          </a:p>
        </p:txBody>
      </p:sp>
      <p:sp>
        <p:nvSpPr>
          <p:cNvPr id="2" name="Title 1"/>
          <p:cNvSpPr>
            <a:spLocks noGrp="1"/>
          </p:cNvSpPr>
          <p:nvPr>
            <p:ph type="title"/>
          </p:nvPr>
        </p:nvSpPr>
        <p:spPr/>
        <p:txBody>
          <a:bodyPr/>
          <a:lstStyle/>
          <a:p>
            <a:r>
              <a:rPr lang="en-US" sz="3000" dirty="0" smtClean="0"/>
              <a:t>ACE Study Pyramid</a:t>
            </a:r>
            <a:endParaRPr lang="en-US" sz="3000" dirty="0"/>
          </a:p>
        </p:txBody>
      </p:sp>
      <p:sp>
        <p:nvSpPr>
          <p:cNvPr id="56" name="Slide Number Placeholder 55"/>
          <p:cNvSpPr>
            <a:spLocks noGrp="1"/>
          </p:cNvSpPr>
          <p:nvPr>
            <p:ph type="sldNum" sz="quarter" idx="11"/>
          </p:nvPr>
        </p:nvSpPr>
        <p:spPr>
          <a:xfrm>
            <a:off x="8126412" y="6654921"/>
            <a:ext cx="1017588" cy="141194"/>
          </a:xfrm>
        </p:spPr>
        <p:txBody>
          <a:bodyPr/>
          <a:lstStyle>
            <a:lvl1pPr eaLnBrk="0" hangingPunct="0">
              <a:defRPr sz="7200" b="1">
                <a:solidFill>
                  <a:srgbClr val="FFFF66"/>
                </a:solidFill>
                <a:latin typeface="Arial" panose="020B0604020202020204" pitchFamily="34" charset="0"/>
              </a:defRPr>
            </a:lvl1pPr>
            <a:lvl2pPr marL="557213" indent="-214313" eaLnBrk="0" hangingPunct="0">
              <a:defRPr sz="7200" b="1">
                <a:solidFill>
                  <a:srgbClr val="FFFF66"/>
                </a:solidFill>
                <a:latin typeface="Arial" panose="020B0604020202020204" pitchFamily="34" charset="0"/>
              </a:defRPr>
            </a:lvl2pPr>
            <a:lvl3pPr marL="857250" indent="-171450" eaLnBrk="0" hangingPunct="0">
              <a:defRPr sz="7200" b="1">
                <a:solidFill>
                  <a:srgbClr val="FFFF66"/>
                </a:solidFill>
                <a:latin typeface="Arial" panose="020B0604020202020204" pitchFamily="34" charset="0"/>
              </a:defRPr>
            </a:lvl3pPr>
            <a:lvl4pPr marL="1200150" indent="-171450" eaLnBrk="0" hangingPunct="0">
              <a:defRPr sz="7200" b="1">
                <a:solidFill>
                  <a:srgbClr val="FFFF66"/>
                </a:solidFill>
                <a:latin typeface="Arial" panose="020B0604020202020204" pitchFamily="34" charset="0"/>
              </a:defRPr>
            </a:lvl4pPr>
            <a:lvl5pPr marL="1543050" indent="-171450" eaLnBrk="0" hangingPunct="0">
              <a:defRPr sz="7200" b="1">
                <a:solidFill>
                  <a:srgbClr val="FFFF66"/>
                </a:solidFill>
                <a:latin typeface="Arial" panose="020B0604020202020204" pitchFamily="34" charset="0"/>
              </a:defRPr>
            </a:lvl5pPr>
            <a:lvl6pPr marL="1885950" indent="-171450" algn="ctr" eaLnBrk="0" fontAlgn="base" hangingPunct="0">
              <a:spcBef>
                <a:spcPct val="0"/>
              </a:spcBef>
              <a:spcAft>
                <a:spcPct val="0"/>
              </a:spcAft>
              <a:defRPr sz="7200" b="1">
                <a:solidFill>
                  <a:srgbClr val="FFFF66"/>
                </a:solidFill>
                <a:latin typeface="Arial" panose="020B0604020202020204" pitchFamily="34" charset="0"/>
              </a:defRPr>
            </a:lvl6pPr>
            <a:lvl7pPr marL="2228850" indent="-171450" algn="ctr" eaLnBrk="0" fontAlgn="base" hangingPunct="0">
              <a:spcBef>
                <a:spcPct val="0"/>
              </a:spcBef>
              <a:spcAft>
                <a:spcPct val="0"/>
              </a:spcAft>
              <a:defRPr sz="7200" b="1">
                <a:solidFill>
                  <a:srgbClr val="FFFF66"/>
                </a:solidFill>
                <a:latin typeface="Arial" panose="020B0604020202020204" pitchFamily="34" charset="0"/>
              </a:defRPr>
            </a:lvl7pPr>
            <a:lvl8pPr marL="2571750" indent="-171450" algn="ctr" eaLnBrk="0" fontAlgn="base" hangingPunct="0">
              <a:spcBef>
                <a:spcPct val="0"/>
              </a:spcBef>
              <a:spcAft>
                <a:spcPct val="0"/>
              </a:spcAft>
              <a:defRPr sz="7200" b="1">
                <a:solidFill>
                  <a:srgbClr val="FFFF66"/>
                </a:solidFill>
                <a:latin typeface="Arial" panose="020B0604020202020204" pitchFamily="34" charset="0"/>
              </a:defRPr>
            </a:lvl8pPr>
            <a:lvl9pPr marL="2914650" indent="-171450" algn="ctr" eaLnBrk="0" fontAlgn="base" hangingPunct="0">
              <a:spcBef>
                <a:spcPct val="0"/>
              </a:spcBef>
              <a:spcAft>
                <a:spcPct val="0"/>
              </a:spcAft>
              <a:defRPr sz="7200" b="1">
                <a:solidFill>
                  <a:srgbClr val="FFFF66"/>
                </a:solidFill>
                <a:latin typeface="Arial" panose="020B0604020202020204" pitchFamily="34" charset="0"/>
              </a:defRPr>
            </a:lvl9pPr>
          </a:lstStyle>
          <a:p>
            <a:pPr eaLnBrk="1" hangingPunct="1"/>
            <a:fld id="{0CC2A43F-2AFB-45C5-9D52-6BD682B75CEF}" type="slidenum">
              <a:rPr lang="en-US" altLang="en-US" sz="1050">
                <a:solidFill>
                  <a:schemeClr val="tx1"/>
                </a:solidFill>
                <a:latin typeface="+mn-lt"/>
              </a:rPr>
              <a:pPr eaLnBrk="1" hangingPunct="1"/>
              <a:t>12</a:t>
            </a:fld>
            <a:endParaRPr lang="en-US" altLang="en-US" sz="1050" dirty="0">
              <a:solidFill>
                <a:schemeClr val="tx1"/>
              </a:solidFill>
              <a:latin typeface="+mn-lt"/>
            </a:endParaRPr>
          </a:p>
        </p:txBody>
      </p:sp>
      <p:sp>
        <p:nvSpPr>
          <p:cNvPr id="57" name="Rectangle 56"/>
          <p:cNvSpPr/>
          <p:nvPr/>
        </p:nvSpPr>
        <p:spPr>
          <a:xfrm>
            <a:off x="7558216" y="5900765"/>
            <a:ext cx="1585784" cy="369332"/>
          </a:xfrm>
          <a:prstGeom prst="rect">
            <a:avLst/>
          </a:prstGeom>
        </p:spPr>
        <p:txBody>
          <a:bodyPr wrap="square">
            <a:spAutoFit/>
          </a:bodyPr>
          <a:lstStyle/>
          <a:p>
            <a:r>
              <a:rPr lang="en-US" dirty="0" smtClean="0">
                <a:solidFill>
                  <a:schemeClr val="tx1">
                    <a:alpha val="60000"/>
                  </a:schemeClr>
                </a:solidFill>
                <a:ea typeface="ＭＳ Ｐゴシック" charset="0"/>
                <a:cs typeface="Arial" charset="0"/>
              </a:rPr>
              <a:t>(NACA, 2011)</a:t>
            </a:r>
            <a:endParaRPr lang="en-US" dirty="0"/>
          </a:p>
        </p:txBody>
      </p:sp>
      <p:sp>
        <p:nvSpPr>
          <p:cNvPr id="3" name="Curved Right Arrow 2"/>
          <p:cNvSpPr/>
          <p:nvPr/>
        </p:nvSpPr>
        <p:spPr bwMode="auto">
          <a:xfrm rot="8784756">
            <a:off x="6482844" y="3116666"/>
            <a:ext cx="292430" cy="510786"/>
          </a:xfrm>
          <a:prstGeom prst="curved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60" name="Curved Right Arrow 59"/>
          <p:cNvSpPr/>
          <p:nvPr/>
        </p:nvSpPr>
        <p:spPr bwMode="auto">
          <a:xfrm rot="8784756">
            <a:off x="6875752" y="3600034"/>
            <a:ext cx="292430" cy="510786"/>
          </a:xfrm>
          <a:prstGeom prst="curved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388030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130" y="1967450"/>
            <a:ext cx="8698832" cy="3270785"/>
          </a:xfrm>
        </p:spPr>
        <p:txBody>
          <a:bodyPr>
            <a:noAutofit/>
          </a:bodyPr>
          <a:lstStyle/>
          <a:p>
            <a:pPr>
              <a:defRPr/>
            </a:pPr>
            <a:r>
              <a:rPr lang="en-US" sz="2000" dirty="0" smtClean="0"/>
              <a:t>ACE’s are common </a:t>
            </a:r>
          </a:p>
          <a:p>
            <a:pPr lvl="1">
              <a:defRPr/>
            </a:pPr>
            <a:r>
              <a:rPr lang="en-US" sz="1800" dirty="0" smtClean="0"/>
              <a:t>Two-thirds of participants reported at least one </a:t>
            </a:r>
          </a:p>
          <a:p>
            <a:pPr lvl="1">
              <a:defRPr/>
            </a:pPr>
            <a:r>
              <a:rPr lang="en-US" sz="1800" dirty="0" smtClean="0"/>
              <a:t>More than 20% reported three or more</a:t>
            </a:r>
            <a:r>
              <a:rPr lang="en-US" sz="2000" dirty="0" smtClean="0"/>
              <a:t> </a:t>
            </a:r>
            <a:endParaRPr lang="en-US" sz="2000" dirty="0"/>
          </a:p>
          <a:p>
            <a:pPr lvl="1">
              <a:defRPr/>
            </a:pPr>
            <a:endParaRPr lang="en-US" sz="600" dirty="0"/>
          </a:p>
          <a:p>
            <a:pPr>
              <a:defRPr/>
            </a:pPr>
            <a:r>
              <a:rPr lang="en-US" sz="2000" dirty="0" smtClean="0"/>
              <a:t>Short-term and long-term outcomes of these childhood exposures include a multitude of health and social problems.</a:t>
            </a:r>
            <a:endParaRPr lang="en-US" sz="600" dirty="0"/>
          </a:p>
          <a:p>
            <a:pPr>
              <a:defRPr/>
            </a:pPr>
            <a:r>
              <a:rPr lang="en-US" sz="2000" dirty="0" smtClean="0"/>
              <a:t>The ACE score used to assess the total amount of childhood stress.</a:t>
            </a:r>
            <a:endParaRPr lang="en-US" sz="2000" dirty="0"/>
          </a:p>
          <a:p>
            <a:pPr>
              <a:defRPr/>
            </a:pPr>
            <a:endParaRPr lang="en-US" sz="600" dirty="0"/>
          </a:p>
          <a:p>
            <a:pPr>
              <a:defRPr/>
            </a:pPr>
            <a:r>
              <a:rPr lang="en-US" sz="2000" dirty="0" smtClean="0"/>
              <a:t>As the number of ACE increase, the risk of health problems increases in a strong and graded fashion. </a:t>
            </a:r>
            <a:endParaRPr lang="en-US" sz="2000" dirty="0"/>
          </a:p>
        </p:txBody>
      </p:sp>
      <p:sp>
        <p:nvSpPr>
          <p:cNvPr id="5" name="Slide Number Placeholder 4"/>
          <p:cNvSpPr>
            <a:spLocks noGrp="1"/>
          </p:cNvSpPr>
          <p:nvPr>
            <p:ph type="sldNum" sz="quarter" idx="11"/>
          </p:nvPr>
        </p:nvSpPr>
        <p:spPr/>
        <p:txBody>
          <a:bodyPr/>
          <a:lstStyle>
            <a:lvl1pPr eaLnBrk="0" hangingPunct="0">
              <a:defRPr sz="7200" b="1">
                <a:solidFill>
                  <a:srgbClr val="FFFF66"/>
                </a:solidFill>
                <a:latin typeface="Arial" panose="020B0604020202020204" pitchFamily="34" charset="0"/>
              </a:defRPr>
            </a:lvl1pPr>
            <a:lvl2pPr marL="557213" indent="-214313" eaLnBrk="0" hangingPunct="0">
              <a:defRPr sz="7200" b="1">
                <a:solidFill>
                  <a:srgbClr val="FFFF66"/>
                </a:solidFill>
                <a:latin typeface="Arial" panose="020B0604020202020204" pitchFamily="34" charset="0"/>
              </a:defRPr>
            </a:lvl2pPr>
            <a:lvl3pPr marL="857250" indent="-171450" eaLnBrk="0" hangingPunct="0">
              <a:defRPr sz="7200" b="1">
                <a:solidFill>
                  <a:srgbClr val="FFFF66"/>
                </a:solidFill>
                <a:latin typeface="Arial" panose="020B0604020202020204" pitchFamily="34" charset="0"/>
              </a:defRPr>
            </a:lvl3pPr>
            <a:lvl4pPr marL="1200150" indent="-171450" eaLnBrk="0" hangingPunct="0">
              <a:defRPr sz="7200" b="1">
                <a:solidFill>
                  <a:srgbClr val="FFFF66"/>
                </a:solidFill>
                <a:latin typeface="Arial" panose="020B0604020202020204" pitchFamily="34" charset="0"/>
              </a:defRPr>
            </a:lvl4pPr>
            <a:lvl5pPr marL="1543050" indent="-171450" eaLnBrk="0" hangingPunct="0">
              <a:defRPr sz="7200" b="1">
                <a:solidFill>
                  <a:srgbClr val="FFFF66"/>
                </a:solidFill>
                <a:latin typeface="Arial" panose="020B0604020202020204" pitchFamily="34" charset="0"/>
              </a:defRPr>
            </a:lvl5pPr>
            <a:lvl6pPr marL="1885950" indent="-171450" algn="ctr" eaLnBrk="0" fontAlgn="base" hangingPunct="0">
              <a:spcBef>
                <a:spcPct val="0"/>
              </a:spcBef>
              <a:spcAft>
                <a:spcPct val="0"/>
              </a:spcAft>
              <a:defRPr sz="7200" b="1">
                <a:solidFill>
                  <a:srgbClr val="FFFF66"/>
                </a:solidFill>
                <a:latin typeface="Arial" panose="020B0604020202020204" pitchFamily="34" charset="0"/>
              </a:defRPr>
            </a:lvl6pPr>
            <a:lvl7pPr marL="2228850" indent="-171450" algn="ctr" eaLnBrk="0" fontAlgn="base" hangingPunct="0">
              <a:spcBef>
                <a:spcPct val="0"/>
              </a:spcBef>
              <a:spcAft>
                <a:spcPct val="0"/>
              </a:spcAft>
              <a:defRPr sz="7200" b="1">
                <a:solidFill>
                  <a:srgbClr val="FFFF66"/>
                </a:solidFill>
                <a:latin typeface="Arial" panose="020B0604020202020204" pitchFamily="34" charset="0"/>
              </a:defRPr>
            </a:lvl7pPr>
            <a:lvl8pPr marL="2571750" indent="-171450" algn="ctr" eaLnBrk="0" fontAlgn="base" hangingPunct="0">
              <a:spcBef>
                <a:spcPct val="0"/>
              </a:spcBef>
              <a:spcAft>
                <a:spcPct val="0"/>
              </a:spcAft>
              <a:defRPr sz="7200" b="1">
                <a:solidFill>
                  <a:srgbClr val="FFFF66"/>
                </a:solidFill>
                <a:latin typeface="Arial" panose="020B0604020202020204" pitchFamily="34" charset="0"/>
              </a:defRPr>
            </a:lvl8pPr>
            <a:lvl9pPr marL="2914650" indent="-171450" algn="ctr" eaLnBrk="0" fontAlgn="base" hangingPunct="0">
              <a:spcBef>
                <a:spcPct val="0"/>
              </a:spcBef>
              <a:spcAft>
                <a:spcPct val="0"/>
              </a:spcAft>
              <a:defRPr sz="7200" b="1">
                <a:solidFill>
                  <a:srgbClr val="FFFF66"/>
                </a:solidFill>
                <a:latin typeface="Arial" panose="020B0604020202020204" pitchFamily="34" charset="0"/>
              </a:defRPr>
            </a:lvl9pPr>
          </a:lstStyle>
          <a:p>
            <a:pPr eaLnBrk="1" hangingPunct="1"/>
            <a:fld id="{FCC3C783-0A2A-46ED-9B4A-A9B68CE1C3C2}" type="slidenum">
              <a:rPr lang="en-US" altLang="en-US" sz="900">
                <a:solidFill>
                  <a:schemeClr val="tx1"/>
                </a:solidFill>
                <a:latin typeface="+mn-lt"/>
              </a:rPr>
              <a:pPr eaLnBrk="1" hangingPunct="1"/>
              <a:t>13</a:t>
            </a:fld>
            <a:endParaRPr lang="en-US" altLang="en-US" sz="900" dirty="0">
              <a:solidFill>
                <a:schemeClr val="tx1"/>
              </a:solidFill>
              <a:latin typeface="+mn-lt"/>
            </a:endParaRPr>
          </a:p>
        </p:txBody>
      </p:sp>
      <p:sp>
        <p:nvSpPr>
          <p:cNvPr id="6" name="Title 1"/>
          <p:cNvSpPr txBox="1">
            <a:spLocks/>
          </p:cNvSpPr>
          <p:nvPr/>
        </p:nvSpPr>
        <p:spPr bwMode="auto">
          <a:xfrm>
            <a:off x="305889" y="1024940"/>
            <a:ext cx="8229600" cy="6035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25" b="1">
                <a:solidFill>
                  <a:srgbClr val="948151"/>
                </a:solidFill>
                <a:latin typeface="+mj-lt"/>
                <a:ea typeface="+mj-ea"/>
                <a:cs typeface="+mj-cs"/>
              </a:defRPr>
            </a:lvl1pPr>
            <a:lvl2pPr algn="l" rtl="0" eaLnBrk="1" fontAlgn="base" hangingPunct="1">
              <a:spcBef>
                <a:spcPct val="0"/>
              </a:spcBef>
              <a:spcAft>
                <a:spcPct val="0"/>
              </a:spcAft>
              <a:defRPr sz="2250" b="1">
                <a:solidFill>
                  <a:srgbClr val="948151"/>
                </a:solidFill>
                <a:latin typeface="Georgia" pitchFamily="16" charset="0"/>
                <a:ea typeface="Osaka" pitchFamily="16" charset="-128"/>
              </a:defRPr>
            </a:lvl2pPr>
            <a:lvl3pPr algn="l" rtl="0" eaLnBrk="1" fontAlgn="base" hangingPunct="1">
              <a:spcBef>
                <a:spcPct val="0"/>
              </a:spcBef>
              <a:spcAft>
                <a:spcPct val="0"/>
              </a:spcAft>
              <a:defRPr sz="2250" b="1">
                <a:solidFill>
                  <a:srgbClr val="948151"/>
                </a:solidFill>
                <a:latin typeface="Georgia" pitchFamily="16" charset="0"/>
                <a:ea typeface="Osaka" pitchFamily="16" charset="-128"/>
              </a:defRPr>
            </a:lvl3pPr>
            <a:lvl4pPr algn="l" rtl="0" eaLnBrk="1" fontAlgn="base" hangingPunct="1">
              <a:spcBef>
                <a:spcPct val="0"/>
              </a:spcBef>
              <a:spcAft>
                <a:spcPct val="0"/>
              </a:spcAft>
              <a:defRPr sz="2250" b="1">
                <a:solidFill>
                  <a:srgbClr val="948151"/>
                </a:solidFill>
                <a:latin typeface="Georgia" pitchFamily="16" charset="0"/>
                <a:ea typeface="Osaka" pitchFamily="16" charset="-128"/>
              </a:defRPr>
            </a:lvl4pPr>
            <a:lvl5pPr algn="l" rtl="0" eaLnBrk="1" fontAlgn="base" hangingPunct="1">
              <a:spcBef>
                <a:spcPct val="0"/>
              </a:spcBef>
              <a:spcAft>
                <a:spcPct val="0"/>
              </a:spcAft>
              <a:defRPr sz="2250" b="1">
                <a:solidFill>
                  <a:srgbClr val="948151"/>
                </a:solidFill>
                <a:latin typeface="Georgia" pitchFamily="16" charset="0"/>
                <a:ea typeface="Osaka" pitchFamily="16" charset="-128"/>
              </a:defRPr>
            </a:lvl5pPr>
            <a:lvl6pPr marL="342900" algn="l" rtl="0" eaLnBrk="1" fontAlgn="base" hangingPunct="1">
              <a:spcBef>
                <a:spcPct val="0"/>
              </a:spcBef>
              <a:spcAft>
                <a:spcPct val="0"/>
              </a:spcAft>
              <a:defRPr sz="2700" b="1">
                <a:solidFill>
                  <a:srgbClr val="948151"/>
                </a:solidFill>
                <a:latin typeface="Georgia" pitchFamily="16" charset="0"/>
                <a:ea typeface="Osaka" pitchFamily="16" charset="-128"/>
              </a:defRPr>
            </a:lvl6pPr>
            <a:lvl7pPr marL="685800" algn="l" rtl="0" eaLnBrk="1" fontAlgn="base" hangingPunct="1">
              <a:spcBef>
                <a:spcPct val="0"/>
              </a:spcBef>
              <a:spcAft>
                <a:spcPct val="0"/>
              </a:spcAft>
              <a:defRPr sz="2700" b="1">
                <a:solidFill>
                  <a:srgbClr val="948151"/>
                </a:solidFill>
                <a:latin typeface="Georgia" pitchFamily="16" charset="0"/>
                <a:ea typeface="Osaka" pitchFamily="16" charset="-128"/>
              </a:defRPr>
            </a:lvl7pPr>
            <a:lvl8pPr marL="1028700" algn="l" rtl="0" eaLnBrk="1" fontAlgn="base" hangingPunct="1">
              <a:spcBef>
                <a:spcPct val="0"/>
              </a:spcBef>
              <a:spcAft>
                <a:spcPct val="0"/>
              </a:spcAft>
              <a:defRPr sz="2700" b="1">
                <a:solidFill>
                  <a:srgbClr val="948151"/>
                </a:solidFill>
                <a:latin typeface="Georgia" pitchFamily="16" charset="0"/>
                <a:ea typeface="Osaka" pitchFamily="16" charset="-128"/>
              </a:defRPr>
            </a:lvl8pPr>
            <a:lvl9pPr marL="1371600" algn="l" rtl="0" eaLnBrk="1" fontAlgn="base" hangingPunct="1">
              <a:spcBef>
                <a:spcPct val="0"/>
              </a:spcBef>
              <a:spcAft>
                <a:spcPct val="0"/>
              </a:spcAft>
              <a:defRPr sz="2700" b="1">
                <a:solidFill>
                  <a:srgbClr val="948151"/>
                </a:solidFill>
                <a:latin typeface="Georgia" pitchFamily="16" charset="0"/>
                <a:ea typeface="Osaka" pitchFamily="16" charset="-128"/>
              </a:defRPr>
            </a:lvl9pPr>
          </a:lstStyle>
          <a:p>
            <a:pPr defTabSz="914400"/>
            <a:r>
              <a:rPr lang="en-US" sz="3000" kern="0" dirty="0" smtClean="0"/>
              <a:t>Major Findings</a:t>
            </a:r>
            <a:endParaRPr lang="en-US" sz="3000" kern="0" dirty="0"/>
          </a:p>
        </p:txBody>
      </p:sp>
      <p:sp>
        <p:nvSpPr>
          <p:cNvPr id="8" name="Rectangle 7"/>
          <p:cNvSpPr/>
          <p:nvPr/>
        </p:nvSpPr>
        <p:spPr>
          <a:xfrm>
            <a:off x="7558216" y="5881986"/>
            <a:ext cx="1585784" cy="369332"/>
          </a:xfrm>
          <a:prstGeom prst="rect">
            <a:avLst/>
          </a:prstGeom>
        </p:spPr>
        <p:txBody>
          <a:bodyPr wrap="square">
            <a:spAutoFit/>
          </a:bodyPr>
          <a:lstStyle/>
          <a:p>
            <a:r>
              <a:rPr lang="en-US" dirty="0" smtClean="0">
                <a:solidFill>
                  <a:schemeClr val="tx1">
                    <a:alpha val="60000"/>
                  </a:schemeClr>
                </a:solidFill>
                <a:ea typeface="ＭＳ Ｐゴシック" charset="0"/>
                <a:cs typeface="Arial" charset="0"/>
              </a:rPr>
              <a:t>(NACA, 2011)</a:t>
            </a:r>
            <a:endParaRPr lang="en-US" dirty="0"/>
          </a:p>
        </p:txBody>
      </p:sp>
    </p:spTree>
    <p:extLst>
      <p:ext uri="{BB962C8B-B14F-4D97-AF65-F5344CB8AC3E}">
        <p14:creationId xmlns:p14="http://schemas.microsoft.com/office/powerpoint/2010/main" val="144513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151599" y="2373229"/>
            <a:ext cx="8962240" cy="3270182"/>
          </a:xfrm>
        </p:spPr>
        <p:txBody>
          <a:bodyPr>
            <a:normAutofit/>
          </a:bodyPr>
          <a:lstStyle/>
          <a:p>
            <a:pPr>
              <a:defRPr/>
            </a:pPr>
            <a:r>
              <a:rPr lang="en-US" sz="2400" dirty="0" smtClean="0"/>
              <a:t>Eighty percent of the children in foster care have at least one long-term health problem.</a:t>
            </a:r>
            <a:endParaRPr lang="en-US" sz="2400" dirty="0"/>
          </a:p>
          <a:p>
            <a:pPr>
              <a:defRPr/>
            </a:pPr>
            <a:r>
              <a:rPr lang="en-US" sz="2400" dirty="0" smtClean="0"/>
              <a:t>Twenty-five percent of the children in foster care have three or more long-term health problems </a:t>
            </a:r>
          </a:p>
          <a:p>
            <a:pPr lvl="1">
              <a:defRPr/>
            </a:pPr>
            <a:r>
              <a:rPr lang="en-US" sz="2000" dirty="0" smtClean="0"/>
              <a:t>This is 3-7 times greater than found among children living in poverty</a:t>
            </a:r>
          </a:p>
          <a:p>
            <a:pPr lvl="1">
              <a:defRPr/>
            </a:pPr>
            <a:endParaRPr lang="en-US" sz="1950" dirty="0"/>
          </a:p>
          <a:p>
            <a:pPr lvl="1">
              <a:defRPr/>
            </a:pPr>
            <a:endParaRPr lang="en-US" sz="2100" dirty="0"/>
          </a:p>
          <a:p>
            <a:pPr algn="ctr">
              <a:buFont typeface="Wingdings 2" pitchFamily="18" charset="2"/>
              <a:buNone/>
              <a:defRPr/>
            </a:pPr>
            <a:endParaRPr lang="en-US" sz="788" dirty="0">
              <a:solidFill>
                <a:srgbClr val="FFFF00"/>
              </a:solidFill>
            </a:endParaRPr>
          </a:p>
          <a:p>
            <a:pPr algn="ctr">
              <a:buFont typeface="Wingdings 2" pitchFamily="18" charset="2"/>
              <a:buNone/>
              <a:defRPr/>
            </a:pPr>
            <a:endParaRPr lang="en-US" sz="788" dirty="0">
              <a:solidFill>
                <a:srgbClr val="FFFF00"/>
              </a:solidFill>
            </a:endParaRPr>
          </a:p>
        </p:txBody>
      </p:sp>
      <p:sp>
        <p:nvSpPr>
          <p:cNvPr id="5" name="Slide Number Placeholder 4"/>
          <p:cNvSpPr>
            <a:spLocks noGrp="1"/>
          </p:cNvSpPr>
          <p:nvPr>
            <p:ph type="sldNum" sz="quarter" idx="11"/>
          </p:nvPr>
        </p:nvSpPr>
        <p:spPr/>
        <p:txBody>
          <a:bodyPr/>
          <a:lstStyle>
            <a:lvl1pPr eaLnBrk="0" hangingPunct="0">
              <a:defRPr sz="7200" b="1">
                <a:solidFill>
                  <a:srgbClr val="FFFF66"/>
                </a:solidFill>
                <a:latin typeface="Arial" panose="020B0604020202020204" pitchFamily="34" charset="0"/>
              </a:defRPr>
            </a:lvl1pPr>
            <a:lvl2pPr marL="557213" indent="-214313" eaLnBrk="0" hangingPunct="0">
              <a:defRPr sz="7200" b="1">
                <a:solidFill>
                  <a:srgbClr val="FFFF66"/>
                </a:solidFill>
                <a:latin typeface="Arial" panose="020B0604020202020204" pitchFamily="34" charset="0"/>
              </a:defRPr>
            </a:lvl2pPr>
            <a:lvl3pPr marL="857250" indent="-171450" eaLnBrk="0" hangingPunct="0">
              <a:defRPr sz="7200" b="1">
                <a:solidFill>
                  <a:srgbClr val="FFFF66"/>
                </a:solidFill>
                <a:latin typeface="Arial" panose="020B0604020202020204" pitchFamily="34" charset="0"/>
              </a:defRPr>
            </a:lvl3pPr>
            <a:lvl4pPr marL="1200150" indent="-171450" eaLnBrk="0" hangingPunct="0">
              <a:defRPr sz="7200" b="1">
                <a:solidFill>
                  <a:srgbClr val="FFFF66"/>
                </a:solidFill>
                <a:latin typeface="Arial" panose="020B0604020202020204" pitchFamily="34" charset="0"/>
              </a:defRPr>
            </a:lvl4pPr>
            <a:lvl5pPr marL="1543050" indent="-171450" eaLnBrk="0" hangingPunct="0">
              <a:defRPr sz="7200" b="1">
                <a:solidFill>
                  <a:srgbClr val="FFFF66"/>
                </a:solidFill>
                <a:latin typeface="Arial" panose="020B0604020202020204" pitchFamily="34" charset="0"/>
              </a:defRPr>
            </a:lvl5pPr>
            <a:lvl6pPr marL="1885950" indent="-171450" algn="ctr" eaLnBrk="0" fontAlgn="base" hangingPunct="0">
              <a:spcBef>
                <a:spcPct val="0"/>
              </a:spcBef>
              <a:spcAft>
                <a:spcPct val="0"/>
              </a:spcAft>
              <a:defRPr sz="7200" b="1">
                <a:solidFill>
                  <a:srgbClr val="FFFF66"/>
                </a:solidFill>
                <a:latin typeface="Arial" panose="020B0604020202020204" pitchFamily="34" charset="0"/>
              </a:defRPr>
            </a:lvl6pPr>
            <a:lvl7pPr marL="2228850" indent="-171450" algn="ctr" eaLnBrk="0" fontAlgn="base" hangingPunct="0">
              <a:spcBef>
                <a:spcPct val="0"/>
              </a:spcBef>
              <a:spcAft>
                <a:spcPct val="0"/>
              </a:spcAft>
              <a:defRPr sz="7200" b="1">
                <a:solidFill>
                  <a:srgbClr val="FFFF66"/>
                </a:solidFill>
                <a:latin typeface="Arial" panose="020B0604020202020204" pitchFamily="34" charset="0"/>
              </a:defRPr>
            </a:lvl7pPr>
            <a:lvl8pPr marL="2571750" indent="-171450" algn="ctr" eaLnBrk="0" fontAlgn="base" hangingPunct="0">
              <a:spcBef>
                <a:spcPct val="0"/>
              </a:spcBef>
              <a:spcAft>
                <a:spcPct val="0"/>
              </a:spcAft>
              <a:defRPr sz="7200" b="1">
                <a:solidFill>
                  <a:srgbClr val="FFFF66"/>
                </a:solidFill>
                <a:latin typeface="Arial" panose="020B0604020202020204" pitchFamily="34" charset="0"/>
              </a:defRPr>
            </a:lvl8pPr>
            <a:lvl9pPr marL="2914650" indent="-171450" algn="ctr" eaLnBrk="0" fontAlgn="base" hangingPunct="0">
              <a:spcBef>
                <a:spcPct val="0"/>
              </a:spcBef>
              <a:spcAft>
                <a:spcPct val="0"/>
              </a:spcAft>
              <a:defRPr sz="7200" b="1">
                <a:solidFill>
                  <a:srgbClr val="FFFF66"/>
                </a:solidFill>
                <a:latin typeface="Arial" panose="020B0604020202020204" pitchFamily="34" charset="0"/>
              </a:defRPr>
            </a:lvl9pPr>
          </a:lstStyle>
          <a:p>
            <a:pPr eaLnBrk="1" hangingPunct="1"/>
            <a:fld id="{EA709566-50FE-449A-A164-B5076A5C0C72}" type="slidenum">
              <a:rPr lang="en-US" altLang="en-US" sz="900">
                <a:solidFill>
                  <a:schemeClr val="tx1"/>
                </a:solidFill>
                <a:latin typeface="+mn-lt"/>
              </a:rPr>
              <a:pPr eaLnBrk="1" hangingPunct="1"/>
              <a:t>14</a:t>
            </a:fld>
            <a:endParaRPr lang="en-US" altLang="en-US" sz="900" dirty="0">
              <a:solidFill>
                <a:schemeClr val="tx1"/>
              </a:solidFill>
              <a:latin typeface="+mn-lt"/>
            </a:endParaRPr>
          </a:p>
        </p:txBody>
      </p:sp>
      <p:sp>
        <p:nvSpPr>
          <p:cNvPr id="8" name="Title 1"/>
          <p:cNvSpPr txBox="1">
            <a:spLocks/>
          </p:cNvSpPr>
          <p:nvPr/>
        </p:nvSpPr>
        <p:spPr bwMode="auto">
          <a:xfrm>
            <a:off x="223510" y="1043534"/>
            <a:ext cx="7066975" cy="7852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25" b="1">
                <a:solidFill>
                  <a:srgbClr val="948151"/>
                </a:solidFill>
                <a:latin typeface="+mj-lt"/>
                <a:ea typeface="+mj-ea"/>
                <a:cs typeface="+mj-cs"/>
              </a:defRPr>
            </a:lvl1pPr>
            <a:lvl2pPr algn="l" rtl="0" eaLnBrk="1" fontAlgn="base" hangingPunct="1">
              <a:spcBef>
                <a:spcPct val="0"/>
              </a:spcBef>
              <a:spcAft>
                <a:spcPct val="0"/>
              </a:spcAft>
              <a:defRPr sz="2250" b="1">
                <a:solidFill>
                  <a:srgbClr val="948151"/>
                </a:solidFill>
                <a:latin typeface="Georgia" pitchFamily="16" charset="0"/>
                <a:ea typeface="Osaka" pitchFamily="16" charset="-128"/>
              </a:defRPr>
            </a:lvl2pPr>
            <a:lvl3pPr algn="l" rtl="0" eaLnBrk="1" fontAlgn="base" hangingPunct="1">
              <a:spcBef>
                <a:spcPct val="0"/>
              </a:spcBef>
              <a:spcAft>
                <a:spcPct val="0"/>
              </a:spcAft>
              <a:defRPr sz="2250" b="1">
                <a:solidFill>
                  <a:srgbClr val="948151"/>
                </a:solidFill>
                <a:latin typeface="Georgia" pitchFamily="16" charset="0"/>
                <a:ea typeface="Osaka" pitchFamily="16" charset="-128"/>
              </a:defRPr>
            </a:lvl3pPr>
            <a:lvl4pPr algn="l" rtl="0" eaLnBrk="1" fontAlgn="base" hangingPunct="1">
              <a:spcBef>
                <a:spcPct val="0"/>
              </a:spcBef>
              <a:spcAft>
                <a:spcPct val="0"/>
              </a:spcAft>
              <a:defRPr sz="2250" b="1">
                <a:solidFill>
                  <a:srgbClr val="948151"/>
                </a:solidFill>
                <a:latin typeface="Georgia" pitchFamily="16" charset="0"/>
                <a:ea typeface="Osaka" pitchFamily="16" charset="-128"/>
              </a:defRPr>
            </a:lvl4pPr>
            <a:lvl5pPr algn="l" rtl="0" eaLnBrk="1" fontAlgn="base" hangingPunct="1">
              <a:spcBef>
                <a:spcPct val="0"/>
              </a:spcBef>
              <a:spcAft>
                <a:spcPct val="0"/>
              </a:spcAft>
              <a:defRPr sz="2250" b="1">
                <a:solidFill>
                  <a:srgbClr val="948151"/>
                </a:solidFill>
                <a:latin typeface="Georgia" pitchFamily="16" charset="0"/>
                <a:ea typeface="Osaka" pitchFamily="16" charset="-128"/>
              </a:defRPr>
            </a:lvl5pPr>
            <a:lvl6pPr marL="342900" algn="l" rtl="0" eaLnBrk="1" fontAlgn="base" hangingPunct="1">
              <a:spcBef>
                <a:spcPct val="0"/>
              </a:spcBef>
              <a:spcAft>
                <a:spcPct val="0"/>
              </a:spcAft>
              <a:defRPr sz="2700" b="1">
                <a:solidFill>
                  <a:srgbClr val="948151"/>
                </a:solidFill>
                <a:latin typeface="Georgia" pitchFamily="16" charset="0"/>
                <a:ea typeface="Osaka" pitchFamily="16" charset="-128"/>
              </a:defRPr>
            </a:lvl6pPr>
            <a:lvl7pPr marL="685800" algn="l" rtl="0" eaLnBrk="1" fontAlgn="base" hangingPunct="1">
              <a:spcBef>
                <a:spcPct val="0"/>
              </a:spcBef>
              <a:spcAft>
                <a:spcPct val="0"/>
              </a:spcAft>
              <a:defRPr sz="2700" b="1">
                <a:solidFill>
                  <a:srgbClr val="948151"/>
                </a:solidFill>
                <a:latin typeface="Georgia" pitchFamily="16" charset="0"/>
                <a:ea typeface="Osaka" pitchFamily="16" charset="-128"/>
              </a:defRPr>
            </a:lvl7pPr>
            <a:lvl8pPr marL="1028700" algn="l" rtl="0" eaLnBrk="1" fontAlgn="base" hangingPunct="1">
              <a:spcBef>
                <a:spcPct val="0"/>
              </a:spcBef>
              <a:spcAft>
                <a:spcPct val="0"/>
              </a:spcAft>
              <a:defRPr sz="2700" b="1">
                <a:solidFill>
                  <a:srgbClr val="948151"/>
                </a:solidFill>
                <a:latin typeface="Georgia" pitchFamily="16" charset="0"/>
                <a:ea typeface="Osaka" pitchFamily="16" charset="-128"/>
              </a:defRPr>
            </a:lvl8pPr>
            <a:lvl9pPr marL="1371600" algn="l" rtl="0" eaLnBrk="1" fontAlgn="base" hangingPunct="1">
              <a:spcBef>
                <a:spcPct val="0"/>
              </a:spcBef>
              <a:spcAft>
                <a:spcPct val="0"/>
              </a:spcAft>
              <a:defRPr sz="2700" b="1">
                <a:solidFill>
                  <a:srgbClr val="948151"/>
                </a:solidFill>
                <a:latin typeface="Georgia" pitchFamily="16" charset="0"/>
                <a:ea typeface="Osaka" pitchFamily="16" charset="-128"/>
              </a:defRPr>
            </a:lvl9pPr>
          </a:lstStyle>
          <a:p>
            <a:pPr defTabSz="914400"/>
            <a:r>
              <a:rPr lang="en-US" sz="3000" kern="0" dirty="0" smtClean="0"/>
              <a:t>ACES and Children in Foster Care</a:t>
            </a:r>
            <a:endParaRPr lang="en-US" sz="3000" kern="0" dirty="0"/>
          </a:p>
        </p:txBody>
      </p:sp>
      <p:sp>
        <p:nvSpPr>
          <p:cNvPr id="6" name="Rectangle 5"/>
          <p:cNvSpPr/>
          <p:nvPr/>
        </p:nvSpPr>
        <p:spPr>
          <a:xfrm>
            <a:off x="5355500" y="5932690"/>
            <a:ext cx="3869970" cy="369332"/>
          </a:xfrm>
          <a:prstGeom prst="rect">
            <a:avLst/>
          </a:prstGeom>
        </p:spPr>
        <p:txBody>
          <a:bodyPr wrap="none">
            <a:spAutoFit/>
          </a:bodyPr>
          <a:lstStyle/>
          <a:p>
            <a:pPr>
              <a:defRPr/>
            </a:pPr>
            <a:r>
              <a:rPr lang="en-US" dirty="0">
                <a:solidFill>
                  <a:schemeClr val="tx1">
                    <a:alpha val="60000"/>
                  </a:schemeClr>
                </a:solidFill>
                <a:ea typeface="ＭＳ Ｐゴシック" charset="0"/>
                <a:cs typeface="Arial" charset="0"/>
              </a:rPr>
              <a:t>(Dicker, S &amp; Gordon, E. Page, 2002)</a:t>
            </a:r>
          </a:p>
        </p:txBody>
      </p:sp>
    </p:spTree>
    <p:extLst>
      <p:ext uri="{BB962C8B-B14F-4D97-AF65-F5344CB8AC3E}">
        <p14:creationId xmlns:p14="http://schemas.microsoft.com/office/powerpoint/2010/main" val="123392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IV: drug use, addiction, and recovery</a:t>
            </a:r>
            <a:endParaRPr lang="en-US" dirty="0"/>
          </a:p>
        </p:txBody>
      </p:sp>
      <p:sp>
        <p:nvSpPr>
          <p:cNvPr id="3" name="Slide Number Placeholder 2"/>
          <p:cNvSpPr>
            <a:spLocks noGrp="1"/>
          </p:cNvSpPr>
          <p:nvPr>
            <p:ph type="sldNum" sz="quarter" idx="11"/>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655187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39272" y="760975"/>
            <a:ext cx="5456321" cy="989897"/>
          </a:xfrm>
        </p:spPr>
        <p:txBody>
          <a:bodyPr rtlCol="0">
            <a:noAutofit/>
          </a:bodyPr>
          <a:lstStyle/>
          <a:p>
            <a:pPr>
              <a:defRPr/>
            </a:pPr>
            <a:r>
              <a:rPr lang="en-US" altLang="en-US" sz="3300" dirty="0"/>
              <a:t>  Drug Classifications</a:t>
            </a:r>
          </a:p>
        </p:txBody>
      </p:sp>
      <p:sp>
        <p:nvSpPr>
          <p:cNvPr id="47108" name="Rectangle 4"/>
          <p:cNvSpPr>
            <a:spLocks noGrp="1" noChangeArrowheads="1"/>
          </p:cNvSpPr>
          <p:nvPr>
            <p:ph sz="half" idx="1"/>
          </p:nvPr>
        </p:nvSpPr>
        <p:spPr>
          <a:xfrm>
            <a:off x="641584" y="2248101"/>
            <a:ext cx="2715227" cy="2400300"/>
          </a:xfrm>
        </p:spPr>
        <p:txBody>
          <a:bodyPr rtlCol="0">
            <a:normAutofit fontScale="25000" lnSpcReduction="20000"/>
          </a:bodyPr>
          <a:lstStyle/>
          <a:p>
            <a:pPr marL="205740" indent="-192024">
              <a:defRPr/>
            </a:pPr>
            <a:r>
              <a:rPr lang="en-US" altLang="en-US" sz="10800" dirty="0"/>
              <a:t>Tobacco</a:t>
            </a:r>
          </a:p>
          <a:p>
            <a:pPr marL="205740" indent="-192024">
              <a:defRPr/>
            </a:pPr>
            <a:r>
              <a:rPr lang="en-US" altLang="en-US" sz="10800" dirty="0"/>
              <a:t>Alcohol</a:t>
            </a:r>
          </a:p>
          <a:p>
            <a:pPr marL="205740" indent="-192024">
              <a:defRPr/>
            </a:pPr>
            <a:r>
              <a:rPr lang="en-US" sz="10800" dirty="0"/>
              <a:t>Cannabinoids</a:t>
            </a:r>
          </a:p>
          <a:p>
            <a:pPr marL="205740" indent="-192024">
              <a:defRPr/>
            </a:pPr>
            <a:r>
              <a:rPr lang="en-US" altLang="en-US" sz="10800" dirty="0"/>
              <a:t>Opioids</a:t>
            </a:r>
            <a:endParaRPr lang="en-US" sz="10800" dirty="0"/>
          </a:p>
          <a:p>
            <a:pPr marL="205740" indent="-192024">
              <a:defRPr/>
            </a:pPr>
            <a:r>
              <a:rPr lang="en-US" altLang="en-US" sz="10800" dirty="0"/>
              <a:t>Stimulants</a:t>
            </a:r>
          </a:p>
          <a:p>
            <a:pPr marL="205740" indent="-192024">
              <a:defRPr/>
            </a:pPr>
            <a:r>
              <a:rPr lang="en-US" altLang="en-US" sz="10800" dirty="0"/>
              <a:t>Club Drugs</a:t>
            </a:r>
          </a:p>
          <a:p>
            <a:pPr marL="205740" indent="-192024">
              <a:buNone/>
              <a:defRPr/>
            </a:pPr>
            <a:endParaRPr lang="en-US" altLang="en-US" sz="2700" dirty="0"/>
          </a:p>
        </p:txBody>
      </p:sp>
      <p:sp>
        <p:nvSpPr>
          <p:cNvPr id="47109" name="Rectangle 5"/>
          <p:cNvSpPr>
            <a:spLocks noGrp="1" noChangeArrowheads="1"/>
          </p:cNvSpPr>
          <p:nvPr>
            <p:ph sz="half" idx="2"/>
          </p:nvPr>
        </p:nvSpPr>
        <p:spPr>
          <a:xfrm>
            <a:off x="4313321" y="2248101"/>
            <a:ext cx="3429000" cy="2400300"/>
          </a:xfrm>
        </p:spPr>
        <p:txBody>
          <a:bodyPr rtlCol="0">
            <a:noAutofit/>
          </a:bodyPr>
          <a:lstStyle/>
          <a:p>
            <a:pPr>
              <a:defRPr/>
            </a:pPr>
            <a:r>
              <a:rPr lang="en-US" altLang="en-US" sz="2700" dirty="0"/>
              <a:t>Dissociative Drugs</a:t>
            </a:r>
          </a:p>
          <a:p>
            <a:pPr>
              <a:defRPr/>
            </a:pPr>
            <a:r>
              <a:rPr lang="en-US" altLang="en-US" sz="2700" dirty="0"/>
              <a:t>Hallucinogens</a:t>
            </a:r>
          </a:p>
          <a:p>
            <a:pPr>
              <a:defRPr/>
            </a:pPr>
            <a:r>
              <a:rPr lang="en-US" altLang="en-US" sz="2700" dirty="0"/>
              <a:t>Prescription Drugs</a:t>
            </a:r>
          </a:p>
          <a:p>
            <a:pPr>
              <a:defRPr/>
            </a:pPr>
            <a:r>
              <a:rPr lang="en-US" altLang="en-US" sz="2700" dirty="0"/>
              <a:t>Over-the-counter</a:t>
            </a:r>
          </a:p>
          <a:p>
            <a:pPr>
              <a:defRPr/>
            </a:pPr>
            <a:r>
              <a:rPr lang="en-US" altLang="en-US" sz="2700" dirty="0"/>
              <a:t>Other Compounds</a:t>
            </a:r>
          </a:p>
        </p:txBody>
      </p:sp>
      <p:sp>
        <p:nvSpPr>
          <p:cNvPr id="2" name="Slide Number Placeholder 1"/>
          <p:cNvSpPr>
            <a:spLocks noGrp="1"/>
          </p:cNvSpPr>
          <p:nvPr>
            <p:ph type="sldNum" sz="quarter" idx="11"/>
          </p:nvPr>
        </p:nvSpPr>
        <p:spPr/>
        <p:txBody>
          <a:bodyPr/>
          <a:lstStyle/>
          <a:p>
            <a:fld id="{D57F1E4F-1CFF-5643-939E-217C01CDF565}" type="slidenum">
              <a:rPr lang="en-US" smtClean="0"/>
              <a:pPr/>
              <a:t>16</a:t>
            </a:fld>
            <a:endParaRPr lang="en-US" dirty="0"/>
          </a:p>
        </p:txBody>
      </p:sp>
      <p:sp>
        <p:nvSpPr>
          <p:cNvPr id="6" name="Rectangle 5"/>
          <p:cNvSpPr/>
          <p:nvPr/>
        </p:nvSpPr>
        <p:spPr>
          <a:xfrm>
            <a:off x="4790303"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p>
        </p:txBody>
      </p:sp>
    </p:spTree>
    <p:extLst>
      <p:ext uri="{BB962C8B-B14F-4D97-AF65-F5344CB8AC3E}">
        <p14:creationId xmlns:p14="http://schemas.microsoft.com/office/powerpoint/2010/main" val="1048301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03" y="757680"/>
            <a:ext cx="6683765" cy="1132118"/>
          </a:xfrm>
        </p:spPr>
        <p:txBody>
          <a:bodyPr>
            <a:normAutofit/>
          </a:bodyPr>
          <a:lstStyle/>
          <a:p>
            <a:pPr algn="ctr"/>
            <a:r>
              <a:rPr lang="en-US" sz="3600" dirty="0" smtClean="0"/>
              <a:t>Methods of Drug Use</a:t>
            </a:r>
            <a:endParaRPr lang="en-US" sz="3600" dirty="0"/>
          </a:p>
        </p:txBody>
      </p:sp>
      <p:sp>
        <p:nvSpPr>
          <p:cNvPr id="3" name="Content Placeholder 2"/>
          <p:cNvSpPr>
            <a:spLocks noGrp="1"/>
          </p:cNvSpPr>
          <p:nvPr>
            <p:ph idx="1"/>
          </p:nvPr>
        </p:nvSpPr>
        <p:spPr>
          <a:xfrm>
            <a:off x="706234" y="1960363"/>
            <a:ext cx="6686550" cy="3513221"/>
          </a:xfrm>
        </p:spPr>
        <p:txBody>
          <a:bodyPr anchor="ctr">
            <a:noAutofit/>
          </a:bodyPr>
          <a:lstStyle/>
          <a:p>
            <a:r>
              <a:rPr lang="en-US" sz="3300" dirty="0"/>
              <a:t>Smoking</a:t>
            </a:r>
          </a:p>
          <a:p>
            <a:r>
              <a:rPr lang="en-US" sz="3300" dirty="0"/>
              <a:t>Snorting</a:t>
            </a:r>
          </a:p>
          <a:p>
            <a:r>
              <a:rPr lang="en-US" sz="3300" dirty="0"/>
              <a:t>Injecting</a:t>
            </a:r>
          </a:p>
          <a:p>
            <a:r>
              <a:rPr lang="en-US" sz="3300" dirty="0"/>
              <a:t>Swallowing</a:t>
            </a:r>
          </a:p>
          <a:p>
            <a:r>
              <a:rPr lang="en-US" sz="3300" dirty="0"/>
              <a:t>Inhaling</a:t>
            </a:r>
          </a:p>
          <a:p>
            <a:r>
              <a:rPr lang="en-US" sz="3300" dirty="0"/>
              <a:t>Skin </a:t>
            </a:r>
            <a:r>
              <a:rPr lang="en-US" sz="3300" dirty="0" smtClean="0"/>
              <a:t>Absorption </a:t>
            </a:r>
            <a:endParaRPr lang="en-US" sz="3300" dirty="0"/>
          </a:p>
        </p:txBody>
      </p:sp>
      <p:sp>
        <p:nvSpPr>
          <p:cNvPr id="4" name="Slide Number Placeholder 3"/>
          <p:cNvSpPr>
            <a:spLocks noGrp="1"/>
          </p:cNvSpPr>
          <p:nvPr>
            <p:ph type="sldNum" sz="quarter" idx="11"/>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989000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1"/>
          </p:nvPr>
        </p:nvSpPr>
        <p:spPr/>
        <p:txBody>
          <a:bodyPr/>
          <a:lstStyle/>
          <a:p>
            <a:fld id="{D57F1E4F-1CFF-5643-939E-217C01CDF565}" type="slidenum">
              <a:rPr lang="en-US" smtClean="0"/>
              <a:pPr/>
              <a:t>18</a:t>
            </a:fld>
            <a:endParaRPr lang="en-US" dirty="0"/>
          </a:p>
        </p:txBody>
      </p:sp>
      <p:pic>
        <p:nvPicPr>
          <p:cNvPr id="4" name="Picture 3" descr=" 91 Americans die every day from an opioid overdose (that includes prescription opioids and heroin)."/>
          <p:cNvPicPr/>
          <p:nvPr/>
        </p:nvPicPr>
        <p:blipFill>
          <a:blip r:embed="rId2">
            <a:extLst>
              <a:ext uri="{28A0092B-C50C-407E-A947-70E740481C1C}">
                <a14:useLocalDpi xmlns:a14="http://schemas.microsoft.com/office/drawing/2010/main" val="0"/>
              </a:ext>
            </a:extLst>
          </a:blip>
          <a:srcRect/>
          <a:stretch>
            <a:fillRect/>
          </a:stretch>
        </p:blipFill>
        <p:spPr bwMode="auto">
          <a:xfrm>
            <a:off x="2003567" y="2053646"/>
            <a:ext cx="4199526" cy="2510117"/>
          </a:xfrm>
          <a:prstGeom prst="rect">
            <a:avLst/>
          </a:prstGeom>
          <a:noFill/>
          <a:ln>
            <a:noFill/>
          </a:ln>
        </p:spPr>
      </p:pic>
      <p:sp>
        <p:nvSpPr>
          <p:cNvPr id="5" name="Rectangle 4"/>
          <p:cNvSpPr/>
          <p:nvPr/>
        </p:nvSpPr>
        <p:spPr>
          <a:xfrm>
            <a:off x="7887730" y="5964365"/>
            <a:ext cx="4572000" cy="307777"/>
          </a:xfrm>
          <a:prstGeom prst="rect">
            <a:avLst/>
          </a:prstGeom>
        </p:spPr>
        <p:txBody>
          <a:bodyPr>
            <a:spAutoFit/>
          </a:bodyPr>
          <a:lstStyle/>
          <a:p>
            <a:pPr>
              <a:defRPr/>
            </a:pPr>
            <a:r>
              <a:rPr lang="en-US" sz="1400" dirty="0" smtClean="0">
                <a:solidFill>
                  <a:schemeClr val="tx1">
                    <a:alpha val="60000"/>
                  </a:schemeClr>
                </a:solidFill>
                <a:ea typeface="ＭＳ Ｐゴシック" charset="0"/>
                <a:cs typeface="Arial" charset="0"/>
              </a:rPr>
              <a:t>(CDC, 2016)</a:t>
            </a:r>
            <a:endParaRPr lang="en-US" sz="1400" dirty="0">
              <a:solidFill>
                <a:schemeClr val="tx1">
                  <a:alpha val="60000"/>
                </a:schemeClr>
              </a:solidFill>
              <a:ea typeface="ＭＳ Ｐゴシック" charset="0"/>
              <a:cs typeface="Arial" charset="0"/>
            </a:endParaRPr>
          </a:p>
        </p:txBody>
      </p:sp>
    </p:spTree>
    <p:extLst>
      <p:ext uri="{BB962C8B-B14F-4D97-AF65-F5344CB8AC3E}">
        <p14:creationId xmlns:p14="http://schemas.microsoft.com/office/powerpoint/2010/main" val="859605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16" y="726845"/>
            <a:ext cx="6683765" cy="1132118"/>
          </a:xfrm>
        </p:spPr>
        <p:txBody>
          <a:bodyPr>
            <a:normAutofit fontScale="90000"/>
          </a:bodyPr>
          <a:lstStyle/>
          <a:p>
            <a:r>
              <a:rPr lang="en-US" sz="3100" dirty="0"/>
              <a:t/>
            </a:r>
            <a:br>
              <a:rPr lang="en-US" sz="3100" dirty="0"/>
            </a:br>
            <a:r>
              <a:rPr lang="en-US" sz="3100" dirty="0" smtClean="0"/>
              <a:t>Opioid Basics, Opioid Drugs </a:t>
            </a:r>
            <a:r>
              <a:rPr lang="en-US" dirty="0" smtClean="0"/>
              <a:t/>
            </a:r>
            <a:br>
              <a:rPr lang="en-US" dirty="0" smtClean="0"/>
            </a:br>
            <a:r>
              <a:rPr lang="en-US" b="1" dirty="0" smtClean="0"/>
              <a:t>Prescription Opioids</a:t>
            </a:r>
            <a:r>
              <a:rPr lang="en-US" dirty="0" smtClean="0"/>
              <a:t/>
            </a:r>
            <a:br>
              <a:rPr lang="en-US" dirty="0" smtClean="0"/>
            </a:br>
            <a:endParaRPr lang="en-US" dirty="0"/>
          </a:p>
        </p:txBody>
      </p:sp>
      <p:sp>
        <p:nvSpPr>
          <p:cNvPr id="3" name="Content Placeholder 2"/>
          <p:cNvSpPr>
            <a:spLocks noGrp="1"/>
          </p:cNvSpPr>
          <p:nvPr>
            <p:ph idx="1"/>
          </p:nvPr>
        </p:nvSpPr>
        <p:spPr>
          <a:xfrm>
            <a:off x="272937" y="1760110"/>
            <a:ext cx="8247888" cy="4881284"/>
          </a:xfrm>
        </p:spPr>
        <p:txBody>
          <a:bodyPr>
            <a:normAutofit/>
          </a:bodyPr>
          <a:lstStyle/>
          <a:p>
            <a:endParaRPr lang="en-US" sz="2100" dirty="0"/>
          </a:p>
          <a:p>
            <a:pPr marL="0" indent="0">
              <a:buNone/>
            </a:pPr>
            <a:r>
              <a:rPr lang="en-US" sz="2100" dirty="0"/>
              <a:t>Prescription opioids can be prescribed by doctors to treat moderate to severe </a:t>
            </a:r>
            <a:r>
              <a:rPr lang="en-US" sz="2100" dirty="0" smtClean="0"/>
              <a:t>pain </a:t>
            </a:r>
            <a:r>
              <a:rPr lang="en-US" sz="2100" dirty="0"/>
              <a:t>but can also have serious risks and side </a:t>
            </a:r>
            <a:r>
              <a:rPr lang="en-US" sz="2100" dirty="0" smtClean="0"/>
              <a:t>effects.</a:t>
            </a:r>
            <a:endParaRPr lang="en-US" sz="2100" dirty="0"/>
          </a:p>
          <a:p>
            <a:endParaRPr lang="en-US" sz="2100" dirty="0"/>
          </a:p>
          <a:p>
            <a:pPr marL="0" indent="0">
              <a:buNone/>
            </a:pPr>
            <a:r>
              <a:rPr lang="en-US" sz="2100" dirty="0"/>
              <a:t>Common types are oxycodone (OxyContin), hydrocodone (Vicodin), morphine, and </a:t>
            </a:r>
            <a:r>
              <a:rPr lang="en-US" sz="2100" dirty="0" smtClean="0"/>
              <a:t>methadone.</a:t>
            </a:r>
            <a:endParaRPr lang="en-US" sz="2100" dirty="0"/>
          </a:p>
        </p:txBody>
      </p:sp>
      <p:sp>
        <p:nvSpPr>
          <p:cNvPr id="4" name="Slide Number Placeholder 3"/>
          <p:cNvSpPr>
            <a:spLocks noGrp="1"/>
          </p:cNvSpPr>
          <p:nvPr>
            <p:ph type="sldNum" sz="quarter" idx="11"/>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811361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 welcome and introductions</a:t>
            </a:r>
            <a:endParaRPr lang="en-US" dirty="0"/>
          </a:p>
        </p:txBody>
      </p:sp>
      <p:sp>
        <p:nvSpPr>
          <p:cNvPr id="3" name="Slide Number Placeholder 2"/>
          <p:cNvSpPr>
            <a:spLocks noGrp="1"/>
          </p:cNvSpPr>
          <p:nvPr>
            <p:ph type="sldNum" sz="quarter" idx="11"/>
          </p:nvPr>
        </p:nvSpPr>
        <p:spPr/>
        <p:txBody>
          <a:bodyPr/>
          <a:lstStyle/>
          <a:p>
            <a:fld id="{D57F1E4F-1CFF-5643-939E-217C01CDF565}" type="slidenum">
              <a:rPr lang="en-US" smtClean="0"/>
              <a:pPr/>
              <a:t>2</a:t>
            </a:fld>
            <a:endParaRPr lang="en-US" dirty="0"/>
          </a:p>
        </p:txBody>
      </p:sp>
      <p:pic>
        <p:nvPicPr>
          <p:cNvPr id="4" name="Picture 2" descr="C:\Users\swatt\AppData\Local\Microsoft\Windows\Temporary Internet Files\Content.IE5\QN2FY3M3\MC900370902[1].wmf"/>
          <p:cNvPicPr>
            <a:picLocks noChangeAspect="1" noChangeArrowheads="1"/>
          </p:cNvPicPr>
          <p:nvPr/>
        </p:nvPicPr>
        <p:blipFill>
          <a:blip r:embed="rId2" cstate="print">
            <a:duotone>
              <a:schemeClr val="accent1">
                <a:shade val="45000"/>
                <a:satMod val="135000"/>
              </a:schemeClr>
              <a:prstClr val="white"/>
            </a:duotone>
            <a:lum bright="-20000" contrast="40000"/>
            <a:extLst>
              <a:ext uri="{28A0092B-C50C-407E-A947-70E740481C1C}">
                <a14:useLocalDpi xmlns:a14="http://schemas.microsoft.com/office/drawing/2010/main" val="0"/>
              </a:ext>
            </a:extLst>
          </a:blip>
          <a:srcRect/>
          <a:stretch>
            <a:fillRect/>
          </a:stretch>
        </p:blipFill>
        <p:spPr bwMode="auto">
          <a:xfrm>
            <a:off x="4776543" y="3357563"/>
            <a:ext cx="3467358" cy="259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082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373120" y="890201"/>
            <a:ext cx="57708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pic>
        <p:nvPicPr>
          <p:cNvPr id="3073" name="Picture 3" descr=" From 1999 to 2013, the amount of prescription opioids dispensed in the U.S. nearly quadruple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1590675"/>
            <a:ext cx="4695825" cy="3619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87730" y="5964365"/>
            <a:ext cx="4572000" cy="307777"/>
          </a:xfrm>
          <a:prstGeom prst="rect">
            <a:avLst/>
          </a:prstGeom>
        </p:spPr>
        <p:txBody>
          <a:bodyPr>
            <a:spAutoFit/>
          </a:bodyPr>
          <a:lstStyle/>
          <a:p>
            <a:pPr>
              <a:defRPr/>
            </a:pPr>
            <a:r>
              <a:rPr lang="en-US" sz="1400" dirty="0" smtClean="0">
                <a:solidFill>
                  <a:schemeClr val="tx1">
                    <a:alpha val="60000"/>
                  </a:schemeClr>
                </a:solidFill>
                <a:ea typeface="ＭＳ Ｐゴシック" charset="0"/>
                <a:cs typeface="Arial" charset="0"/>
              </a:rPr>
              <a:t>(CDC, 2016)</a:t>
            </a:r>
            <a:endParaRPr lang="en-US" sz="1400" dirty="0">
              <a:solidFill>
                <a:schemeClr val="tx1">
                  <a:alpha val="60000"/>
                </a:schemeClr>
              </a:solidFill>
              <a:ea typeface="ＭＳ Ｐゴシック" charset="0"/>
              <a:cs typeface="Arial" charset="0"/>
            </a:endParaRPr>
          </a:p>
        </p:txBody>
      </p:sp>
      <p:sp>
        <p:nvSpPr>
          <p:cNvPr id="3" name="Slide Number Placeholder 2"/>
          <p:cNvSpPr>
            <a:spLocks noGrp="1"/>
          </p:cNvSpPr>
          <p:nvPr>
            <p:ph type="sldNum" sz="quarter" idx="11"/>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891743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57" y="1266303"/>
            <a:ext cx="8229600" cy="443753"/>
          </a:xfrm>
        </p:spPr>
        <p:txBody>
          <a:bodyPr/>
          <a:lstStyle/>
          <a:p>
            <a:r>
              <a:rPr lang="en-US" sz="2800" dirty="0"/>
              <a:t>Opioid Basics, Opioid Drugs </a:t>
            </a:r>
            <a:r>
              <a:rPr lang="en-US" b="1" dirty="0" smtClean="0"/>
              <a:t>(continued)</a:t>
            </a:r>
            <a:br>
              <a:rPr lang="en-US" b="1" dirty="0" smtClean="0"/>
            </a:br>
            <a:r>
              <a:rPr lang="en-US" b="1" dirty="0" smtClean="0"/>
              <a:t/>
            </a:r>
            <a:br>
              <a:rPr lang="en-US" b="1" dirty="0" smtClean="0"/>
            </a:br>
            <a:r>
              <a:rPr lang="en-US" b="1" dirty="0" smtClean="0"/>
              <a:t>Fentanyl</a:t>
            </a:r>
            <a:endParaRPr lang="en-US" b="1" dirty="0"/>
          </a:p>
        </p:txBody>
      </p:sp>
      <p:sp>
        <p:nvSpPr>
          <p:cNvPr id="3" name="Content Placeholder 2"/>
          <p:cNvSpPr>
            <a:spLocks noGrp="1"/>
          </p:cNvSpPr>
          <p:nvPr>
            <p:ph idx="1"/>
          </p:nvPr>
        </p:nvSpPr>
        <p:spPr>
          <a:xfrm>
            <a:off x="470645" y="2203477"/>
            <a:ext cx="8247888" cy="3660963"/>
          </a:xfrm>
        </p:spPr>
        <p:txBody>
          <a:bodyPr>
            <a:normAutofit/>
          </a:bodyPr>
          <a:lstStyle/>
          <a:p>
            <a:pPr marL="0" indent="0">
              <a:buNone/>
            </a:pPr>
            <a:r>
              <a:rPr lang="en-US" sz="2400" dirty="0"/>
              <a:t>Fentanyl is a synthetic opioid pain reliever.  It is many times more powerful than other opioids and is approved for treating severe pain, typically advanced cancer pain.  Illegally made and distributed fentanyl has been on the rise in several states.</a:t>
            </a:r>
          </a:p>
        </p:txBody>
      </p:sp>
      <p:sp>
        <p:nvSpPr>
          <p:cNvPr id="4" name="Slide Number Placeholder 3"/>
          <p:cNvSpPr>
            <a:spLocks noGrp="1"/>
          </p:cNvSpPr>
          <p:nvPr>
            <p:ph type="sldNum" sz="quarter" idx="11"/>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908895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18" y="1213906"/>
            <a:ext cx="8229600" cy="443753"/>
          </a:xfrm>
        </p:spPr>
        <p:txBody>
          <a:bodyPr/>
          <a:lstStyle/>
          <a:p>
            <a:r>
              <a:rPr lang="en-US" sz="2800" dirty="0" smtClean="0"/>
              <a:t>Opioid </a:t>
            </a:r>
            <a:r>
              <a:rPr lang="en-US" sz="2800" dirty="0"/>
              <a:t>Basics, Opioid Drugs (</a:t>
            </a:r>
            <a:r>
              <a:rPr lang="en-US" sz="2800" dirty="0" smtClean="0"/>
              <a:t>cont.)</a:t>
            </a:r>
            <a:r>
              <a:rPr lang="en-US" dirty="0"/>
              <a:t/>
            </a:r>
            <a:br>
              <a:rPr lang="en-US" dirty="0"/>
            </a:br>
            <a:r>
              <a:rPr lang="en-US" dirty="0"/>
              <a:t/>
            </a:r>
            <a:br>
              <a:rPr lang="en-US" dirty="0"/>
            </a:br>
            <a:r>
              <a:rPr lang="en-US" b="1" dirty="0" smtClean="0"/>
              <a:t>Heroin</a:t>
            </a:r>
            <a:endParaRPr lang="en-US" b="1" dirty="0"/>
          </a:p>
        </p:txBody>
      </p:sp>
      <p:sp>
        <p:nvSpPr>
          <p:cNvPr id="3" name="Content Placeholder 2"/>
          <p:cNvSpPr>
            <a:spLocks noGrp="1"/>
          </p:cNvSpPr>
          <p:nvPr>
            <p:ph idx="1"/>
          </p:nvPr>
        </p:nvSpPr>
        <p:spPr>
          <a:xfrm>
            <a:off x="463426" y="2282885"/>
            <a:ext cx="8247888" cy="3660963"/>
          </a:xfrm>
        </p:spPr>
        <p:txBody>
          <a:bodyPr>
            <a:noAutofit/>
          </a:bodyPr>
          <a:lstStyle/>
          <a:p>
            <a:r>
              <a:rPr lang="en-US" sz="1800" dirty="0"/>
              <a:t>Heroin is a powerful opiate drug.  It looks like a white or brownish powder, or as the black sticky substance known  on the streets as “black tar heroin.”</a:t>
            </a:r>
          </a:p>
          <a:p>
            <a:r>
              <a:rPr lang="en-US" sz="1800" dirty="0"/>
              <a:t>Some of the physical symptoms of heroin are euphoria, drowsiness, respiratory depression, constricted pupils, nausea, and dry mouth.</a:t>
            </a:r>
          </a:p>
          <a:p>
            <a:r>
              <a:rPr lang="en-US" sz="1800" dirty="0"/>
              <a:t>A heroin overdose causes slow and shallow breathing, blue lips and fingernails, clammy skin, convulsions, coma, and can be fatal.</a:t>
            </a:r>
          </a:p>
          <a:p>
            <a:r>
              <a:rPr lang="en-US" sz="1800" dirty="0" smtClean="0"/>
              <a:t>Almost five </a:t>
            </a:r>
            <a:r>
              <a:rPr lang="en-US" sz="1800" dirty="0"/>
              <a:t>million people have used heroin at some point in their lives.</a:t>
            </a:r>
          </a:p>
        </p:txBody>
      </p:sp>
      <p:sp>
        <p:nvSpPr>
          <p:cNvPr id="4" name="Slide Number Placeholder 3"/>
          <p:cNvSpPr>
            <a:spLocks noGrp="1"/>
          </p:cNvSpPr>
          <p:nvPr>
            <p:ph type="sldNum" sz="quarter" idx="11"/>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634303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823" y="1215945"/>
            <a:ext cx="8229600" cy="443753"/>
          </a:xfrm>
        </p:spPr>
        <p:txBody>
          <a:bodyPr/>
          <a:lstStyle/>
          <a:p>
            <a:r>
              <a:rPr lang="en-US" sz="2800" dirty="0"/>
              <a:t>Opioid Basics, Opioid Drugs (</a:t>
            </a:r>
            <a:r>
              <a:rPr lang="en-US" sz="2800" dirty="0" smtClean="0"/>
              <a:t>cont.)</a:t>
            </a:r>
            <a:r>
              <a:rPr lang="en-US" dirty="0"/>
              <a:t/>
            </a:r>
            <a:br>
              <a:rPr lang="en-US" dirty="0"/>
            </a:br>
            <a:r>
              <a:rPr lang="en-US" dirty="0"/>
              <a:t/>
            </a:r>
            <a:br>
              <a:rPr lang="en-US" dirty="0"/>
            </a:br>
            <a:r>
              <a:rPr lang="en-US" dirty="0"/>
              <a:t>Heroin</a:t>
            </a:r>
            <a:endParaRPr lang="en-US" b="1" dirty="0"/>
          </a:p>
        </p:txBody>
      </p:sp>
      <p:sp>
        <p:nvSpPr>
          <p:cNvPr id="3" name="Content Placeholder 2"/>
          <p:cNvSpPr>
            <a:spLocks noGrp="1"/>
          </p:cNvSpPr>
          <p:nvPr>
            <p:ph idx="1"/>
          </p:nvPr>
        </p:nvSpPr>
        <p:spPr>
          <a:xfrm>
            <a:off x="477865" y="2268447"/>
            <a:ext cx="8247888" cy="3660963"/>
          </a:xfrm>
        </p:spPr>
        <p:txBody>
          <a:bodyPr>
            <a:normAutofit/>
          </a:bodyPr>
          <a:lstStyle/>
          <a:p>
            <a:pPr marL="0" indent="0">
              <a:buNone/>
            </a:pPr>
            <a:r>
              <a:rPr lang="en-US" sz="2100" dirty="0"/>
              <a:t>Heroin is an illegal opioid.  Heroin use has increased across the U.S among men and women, most age groups, and all income levels.</a:t>
            </a:r>
          </a:p>
          <a:p>
            <a:endParaRPr lang="en-US" sz="2100" dirty="0"/>
          </a:p>
          <a:p>
            <a:pPr marL="0" indent="0">
              <a:buNone/>
            </a:pPr>
            <a:r>
              <a:rPr lang="en-US" sz="2100" dirty="0"/>
              <a:t>The number of drug overdose deaths  has never been </a:t>
            </a:r>
            <a:r>
              <a:rPr lang="en-US" sz="2100" dirty="0" smtClean="0"/>
              <a:t>higher </a:t>
            </a:r>
            <a:r>
              <a:rPr lang="en-US" sz="2100" dirty="0"/>
              <a:t>and the majority of these deaths (more than six out of ten in 2015) involved opioids.</a:t>
            </a:r>
          </a:p>
        </p:txBody>
      </p:sp>
      <p:sp>
        <p:nvSpPr>
          <p:cNvPr id="4" name="Slide Number Placeholder 3"/>
          <p:cNvSpPr>
            <a:spLocks noGrp="1"/>
          </p:cNvSpPr>
          <p:nvPr>
            <p:ph type="sldNum" sz="quarter" idx="11"/>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569764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Prescription Opioids</a:t>
            </a:r>
            <a:endParaRPr lang="en-US" sz="2800" b="1" dirty="0"/>
          </a:p>
        </p:txBody>
      </p:sp>
      <p:sp>
        <p:nvSpPr>
          <p:cNvPr id="3" name="Content Placeholder 2"/>
          <p:cNvSpPr>
            <a:spLocks noGrp="1"/>
          </p:cNvSpPr>
          <p:nvPr>
            <p:ph idx="1"/>
          </p:nvPr>
        </p:nvSpPr>
        <p:spPr/>
        <p:txBody>
          <a:bodyPr>
            <a:normAutofit/>
          </a:bodyPr>
          <a:lstStyle/>
          <a:p>
            <a:endParaRPr lang="en-US" sz="2100" dirty="0" smtClean="0"/>
          </a:p>
          <a:p>
            <a:pPr marL="0" indent="0">
              <a:buNone/>
            </a:pPr>
            <a:r>
              <a:rPr lang="en-US" sz="2100" dirty="0" smtClean="0"/>
              <a:t>Since </a:t>
            </a:r>
            <a:r>
              <a:rPr lang="en-US" sz="2100" dirty="0"/>
              <a:t>1999, the amount of prescription opioids sold in the U.S. nearly quadrupled.  Deaths from prescription </a:t>
            </a:r>
            <a:r>
              <a:rPr lang="en-US" sz="2100" dirty="0" smtClean="0"/>
              <a:t>opioids drugs such as</a:t>
            </a:r>
            <a:endParaRPr lang="en-US" sz="2100" dirty="0"/>
          </a:p>
          <a:p>
            <a:pPr lvl="1"/>
            <a:r>
              <a:rPr lang="en-US" sz="1950" dirty="0"/>
              <a:t>Oxycodone</a:t>
            </a:r>
          </a:p>
          <a:p>
            <a:pPr lvl="1"/>
            <a:r>
              <a:rPr lang="en-US" sz="1950" dirty="0"/>
              <a:t>Hydrocodone</a:t>
            </a:r>
          </a:p>
          <a:p>
            <a:pPr lvl="1"/>
            <a:r>
              <a:rPr lang="en-US" sz="1950" dirty="0"/>
              <a:t>Methadone</a:t>
            </a:r>
          </a:p>
        </p:txBody>
      </p:sp>
      <p:sp>
        <p:nvSpPr>
          <p:cNvPr id="4" name="Slide Number Placeholder 3"/>
          <p:cNvSpPr>
            <a:spLocks noGrp="1"/>
          </p:cNvSpPr>
          <p:nvPr>
            <p:ph type="sldNum" sz="quarter" idx="11"/>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345555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Prescription Opioids</a:t>
            </a:r>
            <a:endParaRPr lang="en-US" b="1" dirty="0"/>
          </a:p>
        </p:txBody>
      </p:sp>
      <p:sp>
        <p:nvSpPr>
          <p:cNvPr id="3" name="Content Placeholder 2"/>
          <p:cNvSpPr>
            <a:spLocks noGrp="1"/>
          </p:cNvSpPr>
          <p:nvPr>
            <p:ph idx="1"/>
          </p:nvPr>
        </p:nvSpPr>
        <p:spPr/>
        <p:txBody>
          <a:bodyPr>
            <a:normAutofit/>
          </a:bodyPr>
          <a:lstStyle/>
          <a:p>
            <a:pPr marL="0" indent="0">
              <a:buNone/>
            </a:pPr>
            <a:r>
              <a:rPr lang="en-US" sz="1800" dirty="0" smtClean="0"/>
              <a:t>Over 4 </a:t>
            </a:r>
            <a:r>
              <a:rPr lang="en-US" sz="1800" dirty="0"/>
              <a:t>million Americans engaged in </a:t>
            </a:r>
            <a:r>
              <a:rPr lang="en-US" sz="1800" dirty="0" smtClean="0"/>
              <a:t>nonmedical </a:t>
            </a:r>
            <a:r>
              <a:rPr lang="en-US" sz="1800" dirty="0"/>
              <a:t>use of prescription painkillers in the last month.</a:t>
            </a:r>
          </a:p>
          <a:p>
            <a:endParaRPr lang="en-US" sz="1800" dirty="0" smtClean="0"/>
          </a:p>
          <a:p>
            <a:pPr marL="0" indent="0">
              <a:buNone/>
            </a:pPr>
            <a:r>
              <a:rPr lang="en-US" sz="1800" dirty="0" smtClean="0"/>
              <a:t>Approximately </a:t>
            </a:r>
            <a:r>
              <a:rPr lang="en-US" sz="1800" dirty="0"/>
              <a:t>1.9 million Americans met criteria for prescription painkillers use disorder based on their use of prescription painkillers in the last year.</a:t>
            </a:r>
          </a:p>
          <a:p>
            <a:pPr marL="0" indent="0">
              <a:buNone/>
            </a:pPr>
            <a:endParaRPr lang="en-US" sz="1800" dirty="0" smtClean="0"/>
          </a:p>
          <a:p>
            <a:pPr marL="0" indent="0">
              <a:buNone/>
            </a:pPr>
            <a:r>
              <a:rPr lang="en-US" sz="1800" dirty="0" smtClean="0"/>
              <a:t>Over 1 </a:t>
            </a:r>
            <a:r>
              <a:rPr lang="en-US" sz="1800" dirty="0"/>
              <a:t>million people used prescription painkillers </a:t>
            </a:r>
            <a:r>
              <a:rPr lang="en-US" sz="1800" dirty="0" err="1" smtClean="0"/>
              <a:t>nonmedically</a:t>
            </a:r>
            <a:r>
              <a:rPr lang="en-US" sz="1800" dirty="0" smtClean="0"/>
              <a:t> </a:t>
            </a:r>
            <a:r>
              <a:rPr lang="en-US" sz="1800" dirty="0"/>
              <a:t>for the first time in the past year.</a:t>
            </a:r>
          </a:p>
          <a:p>
            <a:pPr marL="0" indent="0">
              <a:buNone/>
            </a:pPr>
            <a:endParaRPr lang="en-US" sz="1800" dirty="0" smtClean="0"/>
          </a:p>
          <a:p>
            <a:pPr marL="0" indent="0">
              <a:buNone/>
            </a:pPr>
            <a:r>
              <a:rPr lang="en-US" sz="1800" dirty="0" smtClean="0"/>
              <a:t>The </a:t>
            </a:r>
            <a:r>
              <a:rPr lang="en-US" sz="1800" dirty="0"/>
              <a:t>average age for prescription painkiller first-time use was 21.2 in the  past year.</a:t>
            </a:r>
          </a:p>
        </p:txBody>
      </p:sp>
      <p:sp>
        <p:nvSpPr>
          <p:cNvPr id="4" name="Slide Number Placeholder 3"/>
          <p:cNvSpPr>
            <a:spLocks noGrp="1"/>
          </p:cNvSpPr>
          <p:nvPr>
            <p:ph type="sldNum" sz="quarter" idx="11"/>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927577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fographic: Heroin use is part of a larger substance abuse problem."/>
          <p:cNvPicPr>
            <a:picLocks noChangeAspect="1" noChangeArrowheads="1"/>
          </p:cNvPicPr>
          <p:nvPr/>
        </p:nvPicPr>
        <p:blipFill>
          <a:blip r:embed="rId3"/>
          <a:srcRect/>
          <a:stretch>
            <a:fillRect/>
          </a:stretch>
        </p:blipFill>
        <p:spPr bwMode="auto">
          <a:xfrm>
            <a:off x="628048" y="1456422"/>
            <a:ext cx="7258652" cy="3522772"/>
          </a:xfrm>
          <a:prstGeom prst="rect">
            <a:avLst/>
          </a:prstGeom>
          <a:noFill/>
        </p:spPr>
      </p:pic>
      <p:sp>
        <p:nvSpPr>
          <p:cNvPr id="6" name="Rectangle 5"/>
          <p:cNvSpPr/>
          <p:nvPr/>
        </p:nvSpPr>
        <p:spPr>
          <a:xfrm>
            <a:off x="7887730" y="5964365"/>
            <a:ext cx="1182129" cy="307777"/>
          </a:xfrm>
          <a:prstGeom prst="rect">
            <a:avLst/>
          </a:prstGeom>
        </p:spPr>
        <p:txBody>
          <a:bodyPr wrap="square">
            <a:spAutoFit/>
          </a:bodyPr>
          <a:lstStyle/>
          <a:p>
            <a:pPr>
              <a:defRPr/>
            </a:pPr>
            <a:r>
              <a:rPr lang="en-US" sz="1400" dirty="0" smtClean="0">
                <a:solidFill>
                  <a:schemeClr val="tx1">
                    <a:alpha val="60000"/>
                  </a:schemeClr>
                </a:solidFill>
                <a:ea typeface="ＭＳ Ｐゴシック" charset="0"/>
                <a:cs typeface="Arial" charset="0"/>
              </a:rPr>
              <a:t>(CDC, 2016)</a:t>
            </a:r>
            <a:endParaRPr lang="en-US" sz="1400" dirty="0">
              <a:solidFill>
                <a:schemeClr val="tx1">
                  <a:alpha val="60000"/>
                </a:schemeClr>
              </a:solidFill>
              <a:ea typeface="ＭＳ Ｐゴシック" charset="0"/>
              <a:cs typeface="Arial" charset="0"/>
            </a:endParaRPr>
          </a:p>
        </p:txBody>
      </p:sp>
      <p:sp>
        <p:nvSpPr>
          <p:cNvPr id="3" name="Slide Number Placeholder 2"/>
          <p:cNvSpPr>
            <a:spLocks noGrp="1"/>
          </p:cNvSpPr>
          <p:nvPr>
            <p:ph type="sldNum" sz="quarter" idx="12"/>
          </p:nvPr>
        </p:nvSpPr>
        <p:spPr>
          <a:xfrm>
            <a:off x="8559175" y="6542118"/>
            <a:ext cx="584825" cy="365125"/>
          </a:xfrm>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4120746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Stages of Addiction</a:t>
            </a:r>
            <a:endParaRPr lang="en-US" sz="3600" dirty="0"/>
          </a:p>
        </p:txBody>
      </p:sp>
      <p:sp>
        <p:nvSpPr>
          <p:cNvPr id="3" name="Content Placeholder 2"/>
          <p:cNvSpPr>
            <a:spLocks noGrp="1"/>
          </p:cNvSpPr>
          <p:nvPr>
            <p:ph idx="1"/>
          </p:nvPr>
        </p:nvSpPr>
        <p:spPr>
          <a:xfrm>
            <a:off x="470647" y="1791730"/>
            <a:ext cx="8492121" cy="4032422"/>
          </a:xfrm>
        </p:spPr>
        <p:txBody>
          <a:bodyPr>
            <a:noAutofit/>
          </a:bodyPr>
          <a:lstStyle/>
          <a:p>
            <a:pPr marL="0" indent="0">
              <a:buNone/>
            </a:pPr>
            <a:r>
              <a:rPr lang="en-US" sz="2400" b="1" dirty="0"/>
              <a:t>Stage 1:  </a:t>
            </a:r>
            <a:r>
              <a:rPr lang="en-US" sz="2400" dirty="0"/>
              <a:t>Drug Experimentation</a:t>
            </a:r>
          </a:p>
          <a:p>
            <a:pPr marL="0" indent="0">
              <a:buNone/>
            </a:pPr>
            <a:r>
              <a:rPr lang="en-US" sz="2400" b="1" dirty="0"/>
              <a:t>Stage 2:  </a:t>
            </a:r>
            <a:r>
              <a:rPr lang="en-US" sz="2400" dirty="0"/>
              <a:t>Social Drug </a:t>
            </a:r>
            <a:r>
              <a:rPr lang="en-US" sz="2400" dirty="0" smtClean="0"/>
              <a:t>Use and/or </a:t>
            </a:r>
            <a:r>
              <a:rPr lang="en-US" sz="2400" dirty="0"/>
              <a:t>Regular Use</a:t>
            </a:r>
          </a:p>
          <a:p>
            <a:pPr marL="0" indent="0">
              <a:buNone/>
            </a:pPr>
            <a:r>
              <a:rPr lang="en-US" sz="2400" b="1" dirty="0"/>
              <a:t>Stage 3:  </a:t>
            </a:r>
            <a:r>
              <a:rPr lang="en-US" sz="2400" dirty="0"/>
              <a:t>Problem </a:t>
            </a:r>
            <a:r>
              <a:rPr lang="en-US" sz="2400" dirty="0" smtClean="0"/>
              <a:t>Use and/or </a:t>
            </a:r>
            <a:r>
              <a:rPr lang="en-US" sz="2400" dirty="0"/>
              <a:t>Risky </a:t>
            </a:r>
            <a:r>
              <a:rPr lang="en-US" sz="2400" dirty="0" smtClean="0"/>
              <a:t>Use (Binge Drinking)</a:t>
            </a:r>
            <a:endParaRPr lang="en-US" sz="2400" dirty="0"/>
          </a:p>
          <a:p>
            <a:pPr marL="0" indent="0">
              <a:buNone/>
            </a:pPr>
            <a:r>
              <a:rPr lang="en-US" sz="2400" b="1" dirty="0"/>
              <a:t>Stage 4:  </a:t>
            </a:r>
            <a:r>
              <a:rPr lang="en-US" sz="2400" dirty="0"/>
              <a:t>Chemical </a:t>
            </a:r>
            <a:r>
              <a:rPr lang="en-US" sz="2400" dirty="0" smtClean="0"/>
              <a:t>Dependency (Psychological </a:t>
            </a:r>
            <a:r>
              <a:rPr lang="en-US" sz="2400" dirty="0"/>
              <a:t>vs. </a:t>
            </a:r>
            <a:r>
              <a:rPr lang="en-US" sz="2400" dirty="0" smtClean="0"/>
              <a:t>Physical)</a:t>
            </a:r>
            <a:endParaRPr lang="en-US" sz="2400" dirty="0"/>
          </a:p>
          <a:p>
            <a:pPr marL="0" indent="0">
              <a:buNone/>
            </a:pPr>
            <a:r>
              <a:rPr lang="en-US" sz="2400" b="1" dirty="0"/>
              <a:t>Stage 5:  </a:t>
            </a:r>
            <a:r>
              <a:rPr lang="en-US" sz="2400" dirty="0"/>
              <a:t>Addiction</a:t>
            </a:r>
          </a:p>
        </p:txBody>
      </p:sp>
      <p:sp>
        <p:nvSpPr>
          <p:cNvPr id="4" name="Slide Number Placeholder 3"/>
          <p:cNvSpPr>
            <a:spLocks noGrp="1"/>
          </p:cNvSpPr>
          <p:nvPr>
            <p:ph type="sldNum" sz="quarter" idx="11"/>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354753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03033" y="888604"/>
            <a:ext cx="2914650" cy="571500"/>
          </a:xfrm>
        </p:spPr>
        <p:txBody>
          <a:bodyPr/>
          <a:lstStyle/>
          <a:p>
            <a:pPr algn="ctr"/>
            <a:r>
              <a:rPr lang="en-US" altLang="en-US" sz="3000" dirty="0"/>
              <a:t>Drug Effects</a:t>
            </a:r>
            <a:endParaRPr lang="en-US" altLang="en-US" sz="3000" i="1" dirty="0"/>
          </a:p>
        </p:txBody>
      </p:sp>
      <p:sp>
        <p:nvSpPr>
          <p:cNvPr id="45060" name="Rectangle 3"/>
          <p:cNvSpPr>
            <a:spLocks noGrp="1" noChangeArrowheads="1"/>
          </p:cNvSpPr>
          <p:nvPr>
            <p:ph idx="1"/>
          </p:nvPr>
        </p:nvSpPr>
        <p:spPr>
          <a:xfrm>
            <a:off x="391731" y="1583347"/>
            <a:ext cx="8414518" cy="2576762"/>
          </a:xfrm>
        </p:spPr>
        <p:txBody>
          <a:bodyPr rtlCol="0">
            <a:noAutofit/>
          </a:bodyPr>
          <a:lstStyle/>
          <a:p>
            <a:pPr marL="0" indent="0">
              <a:lnSpc>
                <a:spcPct val="90000"/>
              </a:lnSpc>
              <a:buNone/>
              <a:defRPr/>
            </a:pPr>
            <a:r>
              <a:rPr lang="en-US" altLang="en-US" sz="2400" dirty="0">
                <a:solidFill>
                  <a:srgbClr val="7030A0"/>
                </a:solidFill>
              </a:rPr>
              <a:t>Dose</a:t>
            </a:r>
            <a:r>
              <a:rPr lang="en-US" altLang="en-US" sz="2400" dirty="0"/>
              <a:t> – A specified quantity of a therapeutic agent, such as a drug or </a:t>
            </a:r>
            <a:r>
              <a:rPr lang="en-US" altLang="en-US" sz="2400" dirty="0" smtClean="0"/>
              <a:t>medicine prescribed </a:t>
            </a:r>
            <a:r>
              <a:rPr lang="en-US" altLang="en-US" sz="2400" dirty="0"/>
              <a:t>to be taken at one time or at stated intervals.</a:t>
            </a:r>
          </a:p>
          <a:p>
            <a:pPr marL="0" indent="0">
              <a:lnSpc>
                <a:spcPct val="90000"/>
              </a:lnSpc>
              <a:buNone/>
              <a:defRPr/>
            </a:pPr>
            <a:r>
              <a:rPr lang="en-US" altLang="en-US" sz="2400" dirty="0">
                <a:solidFill>
                  <a:srgbClr val="7030A0"/>
                </a:solidFill>
              </a:rPr>
              <a:t>Potency</a:t>
            </a:r>
            <a:r>
              <a:rPr lang="en-US" altLang="en-US" sz="2400" dirty="0"/>
              <a:t> – strength, amount needed to produce an effect, usually in terms of </a:t>
            </a:r>
            <a:r>
              <a:rPr lang="en-US" altLang="en-US" sz="2400" dirty="0" smtClean="0"/>
              <a:t>milligrams.</a:t>
            </a:r>
            <a:endParaRPr lang="en-US" altLang="en-US" sz="2400" dirty="0"/>
          </a:p>
          <a:p>
            <a:pPr marL="0" indent="0">
              <a:lnSpc>
                <a:spcPct val="90000"/>
              </a:lnSpc>
              <a:buNone/>
              <a:defRPr/>
            </a:pPr>
            <a:r>
              <a:rPr lang="en-US" altLang="en-US" sz="2400" dirty="0">
                <a:solidFill>
                  <a:srgbClr val="7030A0"/>
                </a:solidFill>
              </a:rPr>
              <a:t>Efficacy</a:t>
            </a:r>
            <a:r>
              <a:rPr lang="en-US" altLang="en-US" sz="2400" dirty="0"/>
              <a:t> – Potential maximum therapeutic </a:t>
            </a:r>
            <a:r>
              <a:rPr lang="en-US" altLang="en-US" sz="2400" dirty="0" smtClean="0"/>
              <a:t>response.</a:t>
            </a:r>
            <a:endParaRPr lang="en-US" altLang="en-US" sz="2400" dirty="0">
              <a:solidFill>
                <a:srgbClr val="85B2F6"/>
              </a:solidFill>
            </a:endParaRPr>
          </a:p>
          <a:p>
            <a:pPr marL="0" indent="0">
              <a:lnSpc>
                <a:spcPct val="90000"/>
              </a:lnSpc>
              <a:buNone/>
              <a:defRPr/>
            </a:pPr>
            <a:r>
              <a:rPr lang="en-US" altLang="en-US" sz="2400" dirty="0">
                <a:solidFill>
                  <a:srgbClr val="7030A0"/>
                </a:solidFill>
              </a:rPr>
              <a:t>Absorption</a:t>
            </a:r>
            <a:r>
              <a:rPr lang="en-US" altLang="en-US" sz="2400" dirty="0">
                <a:solidFill>
                  <a:srgbClr val="85B2F6"/>
                </a:solidFill>
              </a:rPr>
              <a:t> </a:t>
            </a:r>
            <a:r>
              <a:rPr lang="en-US" altLang="en-US" sz="2400" dirty="0"/>
              <a:t>– The movement of a drug into the </a:t>
            </a:r>
            <a:r>
              <a:rPr lang="en-US" altLang="en-US" sz="2400" dirty="0" smtClean="0"/>
              <a:t>bloodstream.</a:t>
            </a:r>
            <a:endParaRPr lang="en-US" altLang="en-US" sz="2400" dirty="0"/>
          </a:p>
          <a:p>
            <a:pPr marL="0" indent="0">
              <a:lnSpc>
                <a:spcPct val="90000"/>
              </a:lnSpc>
              <a:buNone/>
              <a:defRPr/>
            </a:pPr>
            <a:r>
              <a:rPr lang="en-US" altLang="en-US" sz="2400" dirty="0">
                <a:solidFill>
                  <a:srgbClr val="7030A0"/>
                </a:solidFill>
              </a:rPr>
              <a:t>Toxicity</a:t>
            </a:r>
            <a:r>
              <a:rPr lang="en-US" altLang="en-US" sz="2400" dirty="0"/>
              <a:t> – Critical or lethal reaction, human error or intentional </a:t>
            </a:r>
            <a:r>
              <a:rPr lang="en-US" altLang="en-US" sz="2400" dirty="0" smtClean="0"/>
              <a:t>overdose.</a:t>
            </a:r>
            <a:endParaRPr lang="en-US" altLang="en-US" sz="2400" dirty="0"/>
          </a:p>
        </p:txBody>
      </p:sp>
      <p:sp>
        <p:nvSpPr>
          <p:cNvPr id="2" name="Slide Number Placeholder 1"/>
          <p:cNvSpPr>
            <a:spLocks noGrp="1"/>
          </p:cNvSpPr>
          <p:nvPr>
            <p:ph type="sldNum" sz="quarter" idx="11"/>
          </p:nvPr>
        </p:nvSpPr>
        <p:spPr/>
        <p:txBody>
          <a:bodyPr/>
          <a:lstStyle/>
          <a:p>
            <a:fld id="{D57F1E4F-1CFF-5643-939E-217C01CDF565}" type="slidenum">
              <a:rPr lang="en-US" smtClean="0"/>
              <a:pPr/>
              <a:t>28</a:t>
            </a:fld>
            <a:endParaRPr lang="en-US" dirty="0"/>
          </a:p>
        </p:txBody>
      </p:sp>
      <p:pic>
        <p:nvPicPr>
          <p:cNvPr id="26630" name="Picture 9" descr="http://www.ipharmd.net/images/golden_rx_pharmacy_symbol_mortar_pestle.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32393" y="4504714"/>
            <a:ext cx="1073856" cy="10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90303"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p>
        </p:txBody>
      </p:sp>
    </p:spTree>
    <p:extLst>
      <p:ext uri="{BB962C8B-B14F-4D97-AF65-F5344CB8AC3E}">
        <p14:creationId xmlns:p14="http://schemas.microsoft.com/office/powerpoint/2010/main" val="875794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86554" y="932236"/>
            <a:ext cx="6322488" cy="514350"/>
          </a:xfrm>
        </p:spPr>
        <p:txBody>
          <a:bodyPr rtlCol="0">
            <a:noAutofit/>
          </a:bodyPr>
          <a:lstStyle/>
          <a:p>
            <a:pPr>
              <a:defRPr/>
            </a:pPr>
            <a:r>
              <a:rPr lang="en-US" altLang="en-US" sz="2800" dirty="0"/>
              <a:t>Consequences</a:t>
            </a:r>
            <a:r>
              <a:rPr lang="en-US" altLang="en-US" sz="2800" dirty="0">
                <a:effectLst>
                  <a:outerShdw blurRad="38100" dist="38100" dir="2700000" algn="tl">
                    <a:srgbClr val="242852"/>
                  </a:outerShdw>
                </a:effectLst>
              </a:rPr>
              <a:t> </a:t>
            </a:r>
            <a:r>
              <a:rPr lang="en-US" altLang="en-US" sz="2800" dirty="0"/>
              <a:t>of Addiction</a:t>
            </a:r>
          </a:p>
        </p:txBody>
      </p:sp>
      <p:sp>
        <p:nvSpPr>
          <p:cNvPr id="53252" name="Rectangle 3"/>
          <p:cNvSpPr>
            <a:spLocks noGrp="1" noChangeArrowheads="1"/>
          </p:cNvSpPr>
          <p:nvPr>
            <p:ph idx="1"/>
          </p:nvPr>
        </p:nvSpPr>
        <p:spPr>
          <a:xfrm>
            <a:off x="1136822" y="1622854"/>
            <a:ext cx="6738551" cy="4300322"/>
          </a:xfrm>
        </p:spPr>
        <p:txBody>
          <a:bodyPr rtlCol="0">
            <a:normAutofit/>
          </a:bodyPr>
          <a:lstStyle/>
          <a:p>
            <a:pPr marL="13097" indent="0" algn="ctr">
              <a:buNone/>
              <a:defRPr/>
            </a:pPr>
            <a:r>
              <a:rPr lang="en-US" altLang="en-US" sz="2800" i="1" dirty="0"/>
              <a:t>Physical</a:t>
            </a:r>
          </a:p>
          <a:p>
            <a:pPr marL="13097" indent="0" algn="ctr">
              <a:buNone/>
              <a:defRPr/>
            </a:pPr>
            <a:endParaRPr lang="en-US" altLang="en-US" sz="2700" dirty="0">
              <a:effectLst>
                <a:outerShdw blurRad="38100" dist="38100" dir="2700000" algn="tl">
                  <a:srgbClr val="242852"/>
                </a:outerShdw>
              </a:effectLst>
            </a:endParaRPr>
          </a:p>
          <a:p>
            <a:pPr marL="13097" indent="0" algn="ctr">
              <a:buNone/>
              <a:defRPr/>
            </a:pPr>
            <a:endParaRPr lang="en-US" altLang="en-US" sz="2700" dirty="0">
              <a:effectLst>
                <a:outerShdw blurRad="38100" dist="38100" dir="2700000" algn="tl">
                  <a:srgbClr val="242852"/>
                </a:outerShdw>
              </a:effectLst>
            </a:endParaRPr>
          </a:p>
          <a:p>
            <a:pPr marL="13097" indent="0">
              <a:buNone/>
              <a:defRPr/>
            </a:pPr>
            <a:r>
              <a:rPr lang="en-US" altLang="en-US" sz="2800" i="1" dirty="0">
                <a:effectLst>
                  <a:outerShdw blurRad="38100" dist="38100" dir="2700000" algn="tl">
                    <a:srgbClr val="FFFFFF"/>
                  </a:outerShdw>
                </a:effectLst>
              </a:rPr>
              <a:t>Spiritual	                    </a:t>
            </a:r>
            <a:r>
              <a:rPr lang="en-US" altLang="en-US" sz="2800" i="1" dirty="0" smtClean="0">
                <a:effectLst>
                  <a:outerShdw blurRad="38100" dist="38100" dir="2700000" algn="tl">
                    <a:srgbClr val="FFFFFF"/>
                  </a:outerShdw>
                </a:effectLst>
              </a:rPr>
              <a:t>		Mental</a:t>
            </a:r>
            <a:endParaRPr lang="en-US" altLang="en-US" sz="2800" dirty="0">
              <a:effectLst>
                <a:outerShdw blurRad="38100" dist="38100" dir="2700000" algn="tl">
                  <a:srgbClr val="242852"/>
                </a:outerShdw>
              </a:effectLst>
            </a:endParaRPr>
          </a:p>
          <a:p>
            <a:pPr marL="13097" indent="0" algn="ctr">
              <a:buNone/>
              <a:defRPr/>
            </a:pPr>
            <a:endParaRPr lang="en-US" altLang="en-US" sz="2700" dirty="0">
              <a:effectLst>
                <a:outerShdw blurRad="38100" dist="38100" dir="2700000" algn="tl">
                  <a:srgbClr val="242852"/>
                </a:outerShdw>
              </a:effectLst>
            </a:endParaRPr>
          </a:p>
          <a:p>
            <a:pPr marL="13097" indent="0" algn="ctr">
              <a:buNone/>
              <a:defRPr/>
            </a:pPr>
            <a:endParaRPr lang="en-US" altLang="en-US" sz="2700" i="1" dirty="0" smtClean="0">
              <a:effectLst>
                <a:outerShdw blurRad="38100" dist="38100" dir="2700000" algn="tl">
                  <a:srgbClr val="242852"/>
                </a:outerShdw>
              </a:effectLst>
            </a:endParaRPr>
          </a:p>
          <a:p>
            <a:pPr marL="13097" indent="0" algn="ctr">
              <a:buNone/>
              <a:defRPr/>
            </a:pPr>
            <a:endParaRPr lang="en-US" altLang="en-US" sz="2700" i="1" dirty="0">
              <a:effectLst>
                <a:outerShdw blurRad="38100" dist="38100" dir="2700000" algn="tl">
                  <a:srgbClr val="242852"/>
                </a:outerShdw>
              </a:effectLst>
            </a:endParaRPr>
          </a:p>
          <a:p>
            <a:pPr marL="13097" indent="0" algn="ctr">
              <a:buNone/>
              <a:defRPr/>
            </a:pPr>
            <a:r>
              <a:rPr lang="en-US" altLang="en-US" sz="2700" i="1" dirty="0" smtClean="0"/>
              <a:t>Emotional</a:t>
            </a:r>
            <a:r>
              <a:rPr lang="en-US" altLang="en-US" sz="2700" dirty="0" smtClean="0"/>
              <a:t> </a:t>
            </a:r>
            <a:endParaRPr lang="en-US" altLang="en-US" sz="2700" dirty="0"/>
          </a:p>
        </p:txBody>
      </p:sp>
      <p:sp>
        <p:nvSpPr>
          <p:cNvPr id="2" name="Slide Number Placeholder 1"/>
          <p:cNvSpPr>
            <a:spLocks noGrp="1"/>
          </p:cNvSpPr>
          <p:nvPr>
            <p:ph type="sldNum" sz="quarter" idx="11"/>
          </p:nvPr>
        </p:nvSpPr>
        <p:spPr/>
        <p:txBody>
          <a:bodyPr/>
          <a:lstStyle/>
          <a:p>
            <a:fld id="{D57F1E4F-1CFF-5643-939E-217C01CDF565}" type="slidenum">
              <a:rPr lang="en-US" smtClean="0"/>
              <a:pPr/>
              <a:t>29</a:t>
            </a:fld>
            <a:endParaRPr lang="en-US" dirty="0"/>
          </a:p>
        </p:txBody>
      </p:sp>
      <p:pic>
        <p:nvPicPr>
          <p:cNvPr id="43014" name="Picture 7" descr="http://images.clipartpanda.com/arrow-20clip-20art--arrows-clipar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8936">
            <a:off x="1860114" y="1878807"/>
            <a:ext cx="145018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9" descr="http://images.clipartpanda.com/arrow-20clip-20art--arrows-clipar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61590">
            <a:off x="5451696" y="1997163"/>
            <a:ext cx="1472804" cy="86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9" descr="http://images.clipartpanda.com/arrow-20clip-20art--arrows-clipar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301663">
            <a:off x="5597465" y="4123121"/>
            <a:ext cx="1409700" cy="93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9" descr="http://images.clipartpanda.com/arrow-20clip-20art--arrows-clipar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76552">
            <a:off x="1902793" y="4115655"/>
            <a:ext cx="1408510" cy="96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3" descr="http://images.clipshrine.com/download/wheel/large-Stick-figure-male-2-66.6-11608.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3587" y="2912244"/>
            <a:ext cx="10334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790303"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p>
        </p:txBody>
      </p:sp>
    </p:spTree>
    <p:extLst>
      <p:ext uri="{BB962C8B-B14F-4D97-AF65-F5344CB8AC3E}">
        <p14:creationId xmlns:p14="http://schemas.microsoft.com/office/powerpoint/2010/main" val="3457112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27" y="1050955"/>
            <a:ext cx="8229600" cy="591671"/>
          </a:xfrm>
        </p:spPr>
        <p:txBody>
          <a:bodyPr/>
          <a:lstStyle/>
          <a:p>
            <a:r>
              <a:rPr lang="en-US" sz="2800" dirty="0" smtClean="0"/>
              <a:t>Name Tent</a:t>
            </a:r>
            <a:endParaRPr lang="en-US" sz="2800" dirty="0"/>
          </a:p>
        </p:txBody>
      </p:sp>
      <p:sp>
        <p:nvSpPr>
          <p:cNvPr id="3" name="Slide Number Placeholder 2"/>
          <p:cNvSpPr>
            <a:spLocks noGrp="1"/>
          </p:cNvSpPr>
          <p:nvPr>
            <p:ph type="sldNum" sz="quarter" idx="11"/>
          </p:nvPr>
        </p:nvSpPr>
        <p:spPr/>
        <p:txBody>
          <a:bodyPr/>
          <a:lstStyle/>
          <a:p>
            <a:fld id="{D57F1E4F-1CFF-5643-939E-217C01CDF565}" type="slidenum">
              <a:rPr lang="en-US" smtClean="0"/>
              <a:pPr/>
              <a:t>3</a:t>
            </a:fld>
            <a:endParaRPr lang="en-US" dirty="0"/>
          </a:p>
        </p:txBody>
      </p:sp>
      <p:sp>
        <p:nvSpPr>
          <p:cNvPr id="4" name="Rounded Rectangle 3"/>
          <p:cNvSpPr/>
          <p:nvPr/>
        </p:nvSpPr>
        <p:spPr bwMode="auto">
          <a:xfrm>
            <a:off x="218940" y="1609679"/>
            <a:ext cx="8165205" cy="376650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5" name="Rounded Rectangle 4"/>
          <p:cNvSpPr/>
          <p:nvPr/>
        </p:nvSpPr>
        <p:spPr bwMode="auto">
          <a:xfrm>
            <a:off x="616037" y="4580909"/>
            <a:ext cx="2307467" cy="476706"/>
          </a:xfrm>
          <a:prstGeom prst="roundRect">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6" charset="-128"/>
              </a:rPr>
              <a:t>Years of service</a:t>
            </a:r>
          </a:p>
        </p:txBody>
      </p:sp>
      <p:sp>
        <p:nvSpPr>
          <p:cNvPr id="6" name="Rounded Rectangle 5"/>
          <p:cNvSpPr/>
          <p:nvPr/>
        </p:nvSpPr>
        <p:spPr bwMode="auto">
          <a:xfrm>
            <a:off x="4984124" y="4108367"/>
            <a:ext cx="3157469" cy="1181631"/>
          </a:xfrm>
          <a:prstGeom prst="roundRect">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Arial" charset="0"/>
                <a:ea typeface="ＭＳ Ｐゴシック" pitchFamily="16" charset="-128"/>
              </a:rPr>
              <a:t>Experience with families experiencing opioid use or addiction?</a:t>
            </a:r>
            <a:endParaRPr kumimoji="0" lang="en-US" sz="2000" b="0" i="0" u="none" strike="noStrike" cap="none" normalizeH="0" baseline="0" dirty="0" smtClean="0">
              <a:ln>
                <a:noFill/>
              </a:ln>
              <a:solidFill>
                <a:schemeClr val="tx1"/>
              </a:solidFill>
              <a:effectLst/>
              <a:latin typeface="Arial" charset="0"/>
              <a:ea typeface="ＭＳ Ｐゴシック" pitchFamily="16" charset="-128"/>
            </a:endParaRPr>
          </a:p>
        </p:txBody>
      </p:sp>
      <p:sp>
        <p:nvSpPr>
          <p:cNvPr id="7" name="Rounded Rectangle 6"/>
          <p:cNvSpPr/>
          <p:nvPr/>
        </p:nvSpPr>
        <p:spPr bwMode="auto">
          <a:xfrm>
            <a:off x="592427" y="1798498"/>
            <a:ext cx="2215166" cy="824247"/>
          </a:xfrm>
          <a:prstGeom prst="roundRect">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Arial" charset="0"/>
                <a:ea typeface="ＭＳ Ｐゴシック" pitchFamily="16" charset="-128"/>
              </a:rPr>
              <a:t>Personal goal for this training</a:t>
            </a:r>
            <a:endParaRPr kumimoji="0" lang="en-US" sz="2000" b="0" i="0" u="none" strike="noStrike" cap="none" normalizeH="0" baseline="0" dirty="0" smtClean="0">
              <a:ln>
                <a:noFill/>
              </a:ln>
              <a:solidFill>
                <a:schemeClr val="tx1"/>
              </a:solidFill>
              <a:effectLst/>
              <a:latin typeface="Arial" charset="0"/>
              <a:ea typeface="ＭＳ Ｐゴシック" pitchFamily="16" charset="-128"/>
            </a:endParaRPr>
          </a:p>
        </p:txBody>
      </p:sp>
      <p:sp>
        <p:nvSpPr>
          <p:cNvPr id="8" name="Rounded Rectangle 7"/>
          <p:cNvSpPr/>
          <p:nvPr/>
        </p:nvSpPr>
        <p:spPr bwMode="auto">
          <a:xfrm>
            <a:off x="2399761" y="2743950"/>
            <a:ext cx="3803562" cy="1278235"/>
          </a:xfrm>
          <a:prstGeom prst="roundRect">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0" i="0" u="none" strike="noStrike" cap="none" normalizeH="0" baseline="0" dirty="0" smtClean="0">
                <a:ln>
                  <a:noFill/>
                </a:ln>
                <a:solidFill>
                  <a:schemeClr val="tx1"/>
                </a:solidFill>
                <a:effectLst/>
                <a:latin typeface="Arial" charset="0"/>
                <a:ea typeface="ＭＳ Ｐゴシック" pitchFamily="16" charset="-128"/>
              </a:rPr>
              <a:t>NAME</a:t>
            </a:r>
          </a:p>
        </p:txBody>
      </p:sp>
      <p:sp>
        <p:nvSpPr>
          <p:cNvPr id="9" name="Rounded Rectangle 8"/>
          <p:cNvSpPr/>
          <p:nvPr/>
        </p:nvSpPr>
        <p:spPr bwMode="auto">
          <a:xfrm>
            <a:off x="5546499" y="1761755"/>
            <a:ext cx="2307467" cy="476706"/>
          </a:xfrm>
          <a:prstGeom prst="roundRect">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6" charset="-128"/>
              </a:rPr>
              <a:t>County</a:t>
            </a:r>
          </a:p>
        </p:txBody>
      </p:sp>
    </p:spTree>
    <p:extLst>
      <p:ext uri="{BB962C8B-B14F-4D97-AF65-F5344CB8AC3E}">
        <p14:creationId xmlns:p14="http://schemas.microsoft.com/office/powerpoint/2010/main" val="4241410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30" y="1160598"/>
            <a:ext cx="8813399" cy="443753"/>
          </a:xfrm>
        </p:spPr>
        <p:txBody>
          <a:bodyPr>
            <a:noAutofit/>
          </a:bodyPr>
          <a:lstStyle/>
          <a:p>
            <a:r>
              <a:rPr lang="en-US" sz="3000" dirty="0"/>
              <a:t>Seven Possible Signs of Drug Involvement</a:t>
            </a:r>
          </a:p>
        </p:txBody>
      </p:sp>
      <p:sp>
        <p:nvSpPr>
          <p:cNvPr id="3" name="Content Placeholder 2"/>
          <p:cNvSpPr>
            <a:spLocks noGrp="1"/>
          </p:cNvSpPr>
          <p:nvPr>
            <p:ph idx="1"/>
          </p:nvPr>
        </p:nvSpPr>
        <p:spPr/>
        <p:txBody>
          <a:bodyPr>
            <a:normAutofit/>
          </a:bodyPr>
          <a:lstStyle/>
          <a:p>
            <a:r>
              <a:rPr lang="en-US" sz="2100" dirty="0"/>
              <a:t>Change in school or work performance</a:t>
            </a:r>
          </a:p>
          <a:p>
            <a:r>
              <a:rPr lang="en-US" sz="2100" dirty="0"/>
              <a:t>Alteration of personal appearance</a:t>
            </a:r>
          </a:p>
          <a:p>
            <a:r>
              <a:rPr lang="en-US" sz="2100" dirty="0"/>
              <a:t>Mood swings or attitude changes</a:t>
            </a:r>
          </a:p>
          <a:p>
            <a:r>
              <a:rPr lang="en-US" sz="2100" dirty="0"/>
              <a:t>Withdrawal from </a:t>
            </a:r>
            <a:r>
              <a:rPr lang="en-US" sz="2100" dirty="0" smtClean="0"/>
              <a:t>responsibilities and/or family </a:t>
            </a:r>
            <a:r>
              <a:rPr lang="en-US" sz="2100" dirty="0"/>
              <a:t>contacts</a:t>
            </a:r>
          </a:p>
          <a:p>
            <a:r>
              <a:rPr lang="en-US" sz="2100" dirty="0"/>
              <a:t>Association with </a:t>
            </a:r>
            <a:r>
              <a:rPr lang="en-US" sz="2100" dirty="0" smtClean="0"/>
              <a:t>drug using </a:t>
            </a:r>
            <a:r>
              <a:rPr lang="en-US" sz="2100" dirty="0"/>
              <a:t>peers</a:t>
            </a:r>
          </a:p>
          <a:p>
            <a:r>
              <a:rPr lang="en-US" sz="2100" dirty="0"/>
              <a:t>Unusual patterns of behavior</a:t>
            </a:r>
          </a:p>
          <a:p>
            <a:r>
              <a:rPr lang="en-US" sz="2100" dirty="0"/>
              <a:t>Defensive attitude concerning drugs</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30</a:t>
            </a:fld>
            <a:endParaRPr lang="en-US" dirty="0">
              <a:latin typeface="Arial" charset="0"/>
            </a:endParaRPr>
          </a:p>
        </p:txBody>
      </p:sp>
    </p:spTree>
    <p:extLst>
      <p:ext uri="{BB962C8B-B14F-4D97-AF65-F5344CB8AC3E}">
        <p14:creationId xmlns:p14="http://schemas.microsoft.com/office/powerpoint/2010/main" val="3996219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9110" y="1106416"/>
            <a:ext cx="8229600" cy="591671"/>
          </a:xfrm>
        </p:spPr>
        <p:txBody>
          <a:bodyPr>
            <a:noAutofit/>
          </a:bodyPr>
          <a:lstStyle/>
          <a:p>
            <a:r>
              <a:rPr lang="en-US" sz="3000" b="1" dirty="0" smtClean="0"/>
              <a:t>Characteristics of Families Affected by Substance Use</a:t>
            </a:r>
            <a:endParaRPr lang="en-US" sz="3000" b="1" dirty="0"/>
          </a:p>
        </p:txBody>
      </p:sp>
      <p:sp>
        <p:nvSpPr>
          <p:cNvPr id="3" name="Content Placeholder 2"/>
          <p:cNvSpPr>
            <a:spLocks noGrp="1"/>
          </p:cNvSpPr>
          <p:nvPr>
            <p:ph idx="1"/>
          </p:nvPr>
        </p:nvSpPr>
        <p:spPr>
          <a:xfrm>
            <a:off x="1502709" y="2588575"/>
            <a:ext cx="2316257" cy="2101103"/>
          </a:xfrm>
          <a:ln>
            <a:solidFill>
              <a:schemeClr val="accent6"/>
            </a:solidFill>
          </a:ln>
        </p:spPr>
        <p:txBody>
          <a:bodyPr>
            <a:normAutofit/>
          </a:bodyPr>
          <a:lstStyle/>
          <a:p>
            <a:pPr marL="0" indent="0">
              <a:buNone/>
            </a:pPr>
            <a:r>
              <a:rPr lang="en-US" sz="1500" b="1" u="sng" dirty="0"/>
              <a:t>Lack of</a:t>
            </a:r>
            <a:r>
              <a:rPr lang="en-US" sz="1500" b="1" dirty="0"/>
              <a:t>:</a:t>
            </a:r>
          </a:p>
          <a:p>
            <a:pPr>
              <a:buFont typeface="Arial" panose="020B0604020202020204" pitchFamily="34" charset="0"/>
              <a:buChar char="•"/>
            </a:pPr>
            <a:r>
              <a:rPr lang="en-US" sz="1500" dirty="0" smtClean="0"/>
              <a:t>Self-actualization</a:t>
            </a:r>
            <a:endParaRPr lang="en-US" sz="1500" dirty="0"/>
          </a:p>
          <a:p>
            <a:pPr>
              <a:buFont typeface="Arial" panose="020B0604020202020204" pitchFamily="34" charset="0"/>
              <a:buChar char="•"/>
            </a:pPr>
            <a:r>
              <a:rPr lang="en-US" sz="1500" dirty="0"/>
              <a:t>Esteem</a:t>
            </a:r>
          </a:p>
          <a:p>
            <a:pPr>
              <a:buFont typeface="Arial" panose="020B0604020202020204" pitchFamily="34" charset="0"/>
              <a:buChar char="•"/>
            </a:pPr>
            <a:r>
              <a:rPr lang="en-US" sz="1500" dirty="0"/>
              <a:t>Love, </a:t>
            </a:r>
            <a:r>
              <a:rPr lang="en-US" sz="1500" dirty="0" smtClean="0"/>
              <a:t>affection</a:t>
            </a:r>
            <a:r>
              <a:rPr lang="en-US" sz="1500" dirty="0"/>
              <a:t>, </a:t>
            </a:r>
            <a:r>
              <a:rPr lang="en-US" sz="1500" dirty="0" smtClean="0"/>
              <a:t>belonging</a:t>
            </a:r>
            <a:endParaRPr lang="en-US" sz="1500" dirty="0"/>
          </a:p>
          <a:p>
            <a:pPr>
              <a:buFont typeface="Arial" panose="020B0604020202020204" pitchFamily="34" charset="0"/>
              <a:buChar char="•"/>
            </a:pPr>
            <a:r>
              <a:rPr lang="en-US" sz="1500" dirty="0"/>
              <a:t>Safety</a:t>
            </a:r>
          </a:p>
          <a:p>
            <a:pPr>
              <a:buFont typeface="Arial" panose="020B0604020202020204" pitchFamily="34" charset="0"/>
              <a:buChar char="•"/>
            </a:pPr>
            <a:r>
              <a:rPr lang="en-US" sz="1500" dirty="0"/>
              <a:t>Physiological</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31</a:t>
            </a:fld>
            <a:endParaRPr lang="en-US" dirty="0">
              <a:latin typeface="Arial" charset="0"/>
            </a:endParaRPr>
          </a:p>
        </p:txBody>
      </p:sp>
      <p:sp>
        <p:nvSpPr>
          <p:cNvPr id="6" name="Content Placeholder 2"/>
          <p:cNvSpPr txBox="1">
            <a:spLocks/>
          </p:cNvSpPr>
          <p:nvPr/>
        </p:nvSpPr>
        <p:spPr bwMode="auto">
          <a:xfrm>
            <a:off x="5039325" y="2072440"/>
            <a:ext cx="2618776" cy="3388560"/>
          </a:xfrm>
          <a:prstGeom prst="rect">
            <a:avLst/>
          </a:prstGeom>
          <a:noFill/>
          <a:ln w="9525">
            <a:solidFill>
              <a:schemeClr val="accent6"/>
            </a:solid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1500" b="1" u="sng" kern="0" dirty="0"/>
              <a:t>Leads to</a:t>
            </a:r>
            <a:r>
              <a:rPr lang="en-US" sz="1500" b="1" kern="0" dirty="0"/>
              <a:t>:</a:t>
            </a:r>
          </a:p>
          <a:p>
            <a:r>
              <a:rPr lang="en-US" sz="1500" kern="0" dirty="0"/>
              <a:t>An anxious family environment</a:t>
            </a:r>
          </a:p>
          <a:p>
            <a:r>
              <a:rPr lang="en-US" sz="1500" kern="0" dirty="0"/>
              <a:t>Inconsistent parenting</a:t>
            </a:r>
          </a:p>
          <a:p>
            <a:r>
              <a:rPr lang="en-US" sz="1500" kern="0" dirty="0"/>
              <a:t>Unpredictable rules</a:t>
            </a:r>
          </a:p>
          <a:p>
            <a:r>
              <a:rPr lang="en-US" sz="1500" kern="0" dirty="0"/>
              <a:t>Rigid external boundaries</a:t>
            </a:r>
          </a:p>
          <a:p>
            <a:r>
              <a:rPr lang="en-US" sz="1500" kern="0" dirty="0"/>
              <a:t>Inadequate personal boundaries</a:t>
            </a:r>
          </a:p>
          <a:p>
            <a:r>
              <a:rPr lang="en-US" sz="1500" kern="0" dirty="0" smtClean="0"/>
              <a:t>Secrets and shame-based </a:t>
            </a:r>
            <a:r>
              <a:rPr lang="en-US" sz="1500" kern="0" dirty="0"/>
              <a:t>life</a:t>
            </a:r>
          </a:p>
          <a:p>
            <a:r>
              <a:rPr lang="en-US" sz="1500" kern="0" dirty="0"/>
              <a:t>Role reversal</a:t>
            </a:r>
          </a:p>
          <a:p>
            <a:r>
              <a:rPr lang="en-US" sz="1500" kern="0" dirty="0"/>
              <a:t>Victim blaming</a:t>
            </a:r>
          </a:p>
        </p:txBody>
      </p:sp>
      <p:sp>
        <p:nvSpPr>
          <p:cNvPr id="7" name="TextBox 6"/>
          <p:cNvSpPr txBox="1"/>
          <p:nvPr/>
        </p:nvSpPr>
        <p:spPr>
          <a:xfrm>
            <a:off x="4034116" y="3284444"/>
            <a:ext cx="739588" cy="553998"/>
          </a:xfrm>
          <a:prstGeom prst="rect">
            <a:avLst/>
          </a:prstGeom>
          <a:noFill/>
        </p:spPr>
        <p:txBody>
          <a:bodyPr wrap="square" rtlCol="0">
            <a:spAutoFit/>
          </a:bodyPr>
          <a:lstStyle/>
          <a:p>
            <a:pPr algn="ctr"/>
            <a:r>
              <a:rPr lang="en-US" sz="3000" b="1" dirty="0"/>
              <a:t>=</a:t>
            </a:r>
          </a:p>
        </p:txBody>
      </p:sp>
    </p:spTree>
    <p:extLst>
      <p:ext uri="{BB962C8B-B14F-4D97-AF65-F5344CB8AC3E}">
        <p14:creationId xmlns:p14="http://schemas.microsoft.com/office/powerpoint/2010/main" val="3245472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59518" y="774840"/>
            <a:ext cx="5570621" cy="1040732"/>
          </a:xfrm>
        </p:spPr>
        <p:txBody>
          <a:bodyPr rtlCol="0">
            <a:normAutofit/>
          </a:bodyPr>
          <a:lstStyle/>
          <a:p>
            <a:pPr>
              <a:defRPr/>
            </a:pPr>
            <a:r>
              <a:rPr lang="en-US" altLang="en-US" sz="3000" dirty="0"/>
              <a:t>    Addressing Addiction</a:t>
            </a:r>
          </a:p>
        </p:txBody>
      </p:sp>
      <p:sp>
        <p:nvSpPr>
          <p:cNvPr id="61444" name="Rectangle 3"/>
          <p:cNvSpPr>
            <a:spLocks noGrp="1" noChangeArrowheads="1"/>
          </p:cNvSpPr>
          <p:nvPr>
            <p:ph idx="1"/>
          </p:nvPr>
        </p:nvSpPr>
        <p:spPr>
          <a:xfrm>
            <a:off x="469232" y="2219226"/>
            <a:ext cx="8244038" cy="3092116"/>
          </a:xfrm>
        </p:spPr>
        <p:txBody>
          <a:bodyPr rtlCol="0">
            <a:noAutofit/>
          </a:bodyPr>
          <a:lstStyle/>
          <a:p>
            <a:pPr marL="0" indent="0">
              <a:buNone/>
              <a:defRPr/>
            </a:pPr>
            <a:r>
              <a:rPr lang="en-US" altLang="en-US" sz="2400" b="1" i="1" dirty="0" smtClean="0"/>
              <a:t>Voluntary</a:t>
            </a:r>
            <a:r>
              <a:rPr lang="en-US" altLang="en-US" sz="2400" dirty="0" smtClean="0"/>
              <a:t>-</a:t>
            </a:r>
            <a:r>
              <a:rPr lang="en-US" altLang="en-US" sz="2400" b="1" dirty="0" smtClean="0"/>
              <a:t> </a:t>
            </a:r>
            <a:r>
              <a:rPr lang="en-US" altLang="en-US" sz="2400" dirty="0" smtClean="0"/>
              <a:t>self-motivated</a:t>
            </a:r>
            <a:endParaRPr lang="en-US" altLang="en-US" sz="2400" dirty="0"/>
          </a:p>
          <a:p>
            <a:pPr marL="0" indent="0">
              <a:buNone/>
              <a:defRPr/>
            </a:pPr>
            <a:endParaRPr lang="en-US" altLang="en-US" sz="1800" i="1" dirty="0"/>
          </a:p>
          <a:p>
            <a:pPr marL="0" indent="0">
              <a:buNone/>
              <a:defRPr/>
            </a:pPr>
            <a:r>
              <a:rPr lang="en-US" altLang="en-US" sz="2400" b="1" i="1" dirty="0" smtClean="0"/>
              <a:t>Involuntary</a:t>
            </a:r>
            <a:r>
              <a:rPr lang="en-US" altLang="en-US" sz="2100" dirty="0" smtClean="0"/>
              <a:t>- </a:t>
            </a:r>
            <a:r>
              <a:rPr lang="en-US" altLang="en-US" sz="2400" dirty="0" smtClean="0"/>
              <a:t>criminal </a:t>
            </a:r>
            <a:r>
              <a:rPr lang="en-US" altLang="en-US" sz="2400" dirty="0"/>
              <a:t>justice system, children &amp; youth services, employee assistance </a:t>
            </a:r>
            <a:r>
              <a:rPr lang="en-US" altLang="en-US" sz="2400" dirty="0" smtClean="0"/>
              <a:t>programs</a:t>
            </a:r>
            <a:endParaRPr lang="en-US" altLang="en-US" sz="2400" dirty="0"/>
          </a:p>
          <a:p>
            <a:pPr marL="0" indent="0">
              <a:buNone/>
              <a:defRPr/>
            </a:pPr>
            <a:endParaRPr lang="en-US" altLang="en-US" sz="1800" i="1" dirty="0"/>
          </a:p>
          <a:p>
            <a:pPr marL="0" indent="0">
              <a:buNone/>
              <a:defRPr/>
            </a:pPr>
            <a:r>
              <a:rPr lang="en-US" altLang="en-US" sz="2400" b="1" i="1" dirty="0" smtClean="0"/>
              <a:t>Intervention</a:t>
            </a:r>
            <a:r>
              <a:rPr lang="en-US" altLang="en-US" sz="2400" i="1" dirty="0" smtClean="0"/>
              <a:t>-</a:t>
            </a:r>
            <a:r>
              <a:rPr lang="en-US" altLang="en-US" sz="2400" dirty="0" smtClean="0"/>
              <a:t> externally motivated</a:t>
            </a:r>
            <a:endParaRPr lang="en-US" altLang="en-US" sz="2400" dirty="0"/>
          </a:p>
        </p:txBody>
      </p:sp>
      <p:sp>
        <p:nvSpPr>
          <p:cNvPr id="6" name="Slide Number Placeholder 3"/>
          <p:cNvSpPr>
            <a:spLocks noGrp="1"/>
          </p:cNvSpPr>
          <p:nvPr>
            <p:ph type="sldNum" sz="quarter" idx="11"/>
          </p:nvPr>
        </p:nvSpPr>
        <p:spPr/>
        <p:txBody>
          <a:bodyPr/>
          <a:lstStyle/>
          <a:p>
            <a:pPr>
              <a:defRPr/>
            </a:pPr>
            <a:r>
              <a:rPr lang="en-US" dirty="0" smtClean="0"/>
              <a:t>32</a:t>
            </a:r>
            <a:endParaRPr lang="en-US" dirty="0">
              <a:latin typeface="Arial" charset="0"/>
            </a:endParaRPr>
          </a:p>
        </p:txBody>
      </p:sp>
      <p:sp>
        <p:nvSpPr>
          <p:cNvPr id="5" name="Rectangle 4"/>
          <p:cNvSpPr/>
          <p:nvPr/>
        </p:nvSpPr>
        <p:spPr>
          <a:xfrm>
            <a:off x="4691449"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p>
        </p:txBody>
      </p:sp>
      <p:sp>
        <p:nvSpPr>
          <p:cNvPr id="7" name="Slide Number Placeholder 3"/>
          <p:cNvSpPr txBox="1">
            <a:spLocks/>
          </p:cNvSpPr>
          <p:nvPr/>
        </p:nvSpPr>
        <p:spPr bwMode="auto">
          <a:xfrm>
            <a:off x="8248650" y="674370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r" defTabSz="457200" rtl="0" eaLnBrk="1" latinLnBrk="0" hangingPunct="1">
              <a:defRPr sz="9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latin typeface="Arial" charset="0"/>
            </a:endParaRPr>
          </a:p>
        </p:txBody>
      </p:sp>
    </p:spTree>
    <p:extLst>
      <p:ext uri="{BB962C8B-B14F-4D97-AF65-F5344CB8AC3E}">
        <p14:creationId xmlns:p14="http://schemas.microsoft.com/office/powerpoint/2010/main" val="2175728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V: Supporting Recovery</a:t>
            </a:r>
            <a:endParaRPr lang="en-US" dirty="0"/>
          </a:p>
        </p:txBody>
      </p:sp>
      <p:sp>
        <p:nvSpPr>
          <p:cNvPr id="3" name="Slide Number Placeholder 2"/>
          <p:cNvSpPr>
            <a:spLocks noGrp="1"/>
          </p:cNvSpPr>
          <p:nvPr>
            <p:ph type="sldNum" sz="quarter" idx="11"/>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3863255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Definition of Denial</a:t>
            </a:r>
            <a:endParaRPr lang="en-US" sz="3000" dirty="0"/>
          </a:p>
        </p:txBody>
      </p:sp>
      <p:sp>
        <p:nvSpPr>
          <p:cNvPr id="3" name="Content Placeholder 2"/>
          <p:cNvSpPr>
            <a:spLocks noGrp="1"/>
          </p:cNvSpPr>
          <p:nvPr>
            <p:ph idx="1"/>
          </p:nvPr>
        </p:nvSpPr>
        <p:spPr>
          <a:xfrm>
            <a:off x="470646" y="2981113"/>
            <a:ext cx="8619423" cy="2167166"/>
          </a:xfrm>
        </p:spPr>
        <p:txBody>
          <a:bodyPr>
            <a:noAutofit/>
          </a:bodyPr>
          <a:lstStyle/>
          <a:p>
            <a:pPr marL="0" indent="0">
              <a:buNone/>
            </a:pPr>
            <a:r>
              <a:rPr lang="en-US" sz="2100" dirty="0"/>
              <a:t>“… a normal response/defense for coping with painful and overwhelming problems. [Denial] has both benefits and disadvantages. The benefit is that it temporarily removes the pain caused by consciously confronting a serious problem while creating the illusion that the problem is being solved. The biggest disadvantage of denial is that it blocks recognition and problem solving.” </a:t>
            </a:r>
            <a:r>
              <a:rPr lang="en-US" sz="1800" dirty="0" smtClean="0"/>
              <a:t>(paragraph 2)</a:t>
            </a:r>
            <a:endParaRPr lang="en-US" sz="18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34</a:t>
            </a:fld>
            <a:endParaRPr lang="en-US" dirty="0">
              <a:latin typeface="Arial" charset="0"/>
            </a:endParaRPr>
          </a:p>
        </p:txBody>
      </p:sp>
      <p:sp>
        <p:nvSpPr>
          <p:cNvPr id="5" name="Text Placeholder 4"/>
          <p:cNvSpPr>
            <a:spLocks noGrp="1"/>
          </p:cNvSpPr>
          <p:nvPr>
            <p:ph type="body" sz="quarter" idx="12"/>
          </p:nvPr>
        </p:nvSpPr>
        <p:spPr>
          <a:xfrm>
            <a:off x="470646" y="2036717"/>
            <a:ext cx="8229600" cy="445770"/>
          </a:xfrm>
        </p:spPr>
        <p:txBody>
          <a:bodyPr>
            <a:noAutofit/>
          </a:bodyPr>
          <a:lstStyle/>
          <a:p>
            <a:r>
              <a:rPr lang="en-US" sz="2400" b="0" dirty="0"/>
              <a:t>Terence Gorski, N.C.A.C. II, C.S.A.C., a well-known professional in the field of addiction, defines </a:t>
            </a:r>
            <a:r>
              <a:rPr lang="en-US" sz="2400" b="0" i="1" dirty="0"/>
              <a:t>denial </a:t>
            </a:r>
            <a:r>
              <a:rPr lang="en-US" sz="2400" b="0" dirty="0"/>
              <a:t>as:</a:t>
            </a:r>
          </a:p>
        </p:txBody>
      </p:sp>
    </p:spTree>
    <p:extLst>
      <p:ext uri="{BB962C8B-B14F-4D97-AF65-F5344CB8AC3E}">
        <p14:creationId xmlns:p14="http://schemas.microsoft.com/office/powerpoint/2010/main" val="1895869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7" y="851043"/>
            <a:ext cx="7184485" cy="591671"/>
          </a:xfrm>
        </p:spPr>
        <p:txBody>
          <a:bodyPr>
            <a:noAutofit/>
          </a:bodyPr>
          <a:lstStyle/>
          <a:p>
            <a:r>
              <a:rPr lang="en-US" sz="3300" dirty="0" smtClean="0"/>
              <a:t>Identifying </a:t>
            </a:r>
            <a:r>
              <a:rPr lang="en-US" sz="3300" dirty="0"/>
              <a:t>Denial Patterns</a:t>
            </a:r>
          </a:p>
        </p:txBody>
      </p:sp>
      <p:sp>
        <p:nvSpPr>
          <p:cNvPr id="3" name="Content Placeholder 2"/>
          <p:cNvSpPr>
            <a:spLocks noGrp="1"/>
          </p:cNvSpPr>
          <p:nvPr>
            <p:ph idx="1"/>
          </p:nvPr>
        </p:nvSpPr>
        <p:spPr>
          <a:xfrm>
            <a:off x="857276" y="1580358"/>
            <a:ext cx="7767740" cy="4367359"/>
          </a:xfrm>
        </p:spPr>
        <p:txBody>
          <a:bodyPr numCol="2">
            <a:noAutofit/>
          </a:bodyPr>
          <a:lstStyle/>
          <a:p>
            <a:pPr marL="342900" indent="-342900">
              <a:lnSpc>
                <a:spcPct val="150000"/>
              </a:lnSpc>
              <a:buAutoNum type="arabicPeriod"/>
            </a:pPr>
            <a:r>
              <a:rPr lang="en-US" sz="2400" dirty="0"/>
              <a:t>Comparing</a:t>
            </a:r>
          </a:p>
          <a:p>
            <a:pPr marL="342900" indent="-342900">
              <a:lnSpc>
                <a:spcPct val="150000"/>
              </a:lnSpc>
              <a:buAutoNum type="arabicPeriod"/>
            </a:pPr>
            <a:r>
              <a:rPr lang="en-US" sz="2400" dirty="0"/>
              <a:t>Compliance</a:t>
            </a:r>
          </a:p>
          <a:p>
            <a:pPr marL="342900" indent="-342900">
              <a:lnSpc>
                <a:spcPct val="150000"/>
              </a:lnSpc>
              <a:buAutoNum type="arabicPeriod"/>
            </a:pPr>
            <a:r>
              <a:rPr lang="en-US" sz="2400" dirty="0"/>
              <a:t>Avoidance</a:t>
            </a:r>
          </a:p>
          <a:p>
            <a:pPr marL="342900" indent="-342900">
              <a:lnSpc>
                <a:spcPct val="150000"/>
              </a:lnSpc>
              <a:buAutoNum type="arabicPeriod"/>
            </a:pPr>
            <a:r>
              <a:rPr lang="en-US" sz="2400" dirty="0"/>
              <a:t>Absolute Denial</a:t>
            </a:r>
          </a:p>
          <a:p>
            <a:pPr marL="342900" indent="-342900">
              <a:lnSpc>
                <a:spcPct val="150000"/>
              </a:lnSpc>
              <a:buAutoNum type="arabicPeriod"/>
            </a:pPr>
            <a:r>
              <a:rPr lang="en-US" sz="2400" dirty="0"/>
              <a:t>Minimizing</a:t>
            </a:r>
          </a:p>
          <a:p>
            <a:pPr marL="342900" indent="-342900">
              <a:lnSpc>
                <a:spcPct val="150000"/>
              </a:lnSpc>
              <a:buAutoNum type="arabicPeriod"/>
            </a:pPr>
            <a:r>
              <a:rPr lang="en-US" sz="2400" dirty="0" smtClean="0"/>
              <a:t>Rationalizing</a:t>
            </a:r>
            <a:endParaRPr lang="en-US" sz="2400" dirty="0"/>
          </a:p>
          <a:p>
            <a:pPr marL="342900" indent="-342900">
              <a:lnSpc>
                <a:spcPct val="150000"/>
              </a:lnSpc>
              <a:buAutoNum type="arabicPeriod"/>
            </a:pPr>
            <a:r>
              <a:rPr lang="en-US" sz="2400" dirty="0"/>
              <a:t>Blaming</a:t>
            </a:r>
          </a:p>
          <a:p>
            <a:pPr marL="342900" indent="-342900">
              <a:lnSpc>
                <a:spcPct val="150000"/>
              </a:lnSpc>
              <a:buAutoNum type="arabicPeriod"/>
            </a:pPr>
            <a:r>
              <a:rPr lang="en-US" sz="2400" dirty="0"/>
              <a:t>Manipulating</a:t>
            </a:r>
          </a:p>
          <a:p>
            <a:pPr marL="342900" indent="-342900">
              <a:lnSpc>
                <a:spcPct val="150000"/>
              </a:lnSpc>
              <a:buAutoNum type="arabicPeriod"/>
            </a:pPr>
            <a:r>
              <a:rPr lang="en-US" sz="2400" dirty="0"/>
              <a:t>Flight into Health</a:t>
            </a:r>
          </a:p>
          <a:p>
            <a:pPr marL="342900" indent="-342900">
              <a:lnSpc>
                <a:spcPct val="150000"/>
              </a:lnSpc>
              <a:buAutoNum type="arabicPeriod"/>
            </a:pPr>
            <a:r>
              <a:rPr lang="en-US" sz="2400" dirty="0" smtClean="0"/>
              <a:t> Recovery </a:t>
            </a:r>
            <a:r>
              <a:rPr lang="en-US" sz="2400" dirty="0"/>
              <a:t>by Fear</a:t>
            </a:r>
          </a:p>
          <a:p>
            <a:pPr marL="342900" indent="-342900">
              <a:lnSpc>
                <a:spcPct val="150000"/>
              </a:lnSpc>
              <a:buAutoNum type="arabicPeriod"/>
            </a:pPr>
            <a:r>
              <a:rPr lang="en-US" sz="2400" dirty="0" smtClean="0"/>
              <a:t> Strategic Hopelessness</a:t>
            </a:r>
            <a:endParaRPr lang="en-US" sz="2400" dirty="0"/>
          </a:p>
          <a:p>
            <a:pPr marL="342900" indent="-342900">
              <a:lnSpc>
                <a:spcPct val="150000"/>
              </a:lnSpc>
              <a:buAutoNum type="arabicPeriod"/>
            </a:pPr>
            <a:r>
              <a:rPr lang="en-US" sz="2400" dirty="0" smtClean="0"/>
              <a:t> The </a:t>
            </a:r>
            <a:r>
              <a:rPr lang="en-US" sz="2400" dirty="0"/>
              <a:t>Democratic Disease </a:t>
            </a:r>
            <a:r>
              <a:rPr lang="en-US" sz="2400" dirty="0" smtClean="0"/>
              <a:t>  State</a:t>
            </a:r>
            <a:endParaRPr lang="en-US" sz="24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35</a:t>
            </a:fld>
            <a:endParaRPr lang="en-US" dirty="0">
              <a:latin typeface="Arial" charset="0"/>
            </a:endParaRPr>
          </a:p>
        </p:txBody>
      </p:sp>
    </p:spTree>
    <p:extLst>
      <p:ext uri="{BB962C8B-B14F-4D97-AF65-F5344CB8AC3E}">
        <p14:creationId xmlns:p14="http://schemas.microsoft.com/office/powerpoint/2010/main" val="1656185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85" y="1024038"/>
            <a:ext cx="8229600" cy="591671"/>
          </a:xfrm>
        </p:spPr>
        <p:txBody>
          <a:bodyPr>
            <a:noAutofit/>
          </a:bodyPr>
          <a:lstStyle/>
          <a:p>
            <a:r>
              <a:rPr lang="en-US" sz="3000" b="1" dirty="0" smtClean="0"/>
              <a:t>Principles of Effective Drug and Alcohol Treatment </a:t>
            </a:r>
            <a:endParaRPr lang="en-US" sz="3000" b="1" dirty="0"/>
          </a:p>
        </p:txBody>
      </p:sp>
      <p:sp>
        <p:nvSpPr>
          <p:cNvPr id="3" name="Content Placeholder 2"/>
          <p:cNvSpPr>
            <a:spLocks noGrp="1"/>
          </p:cNvSpPr>
          <p:nvPr>
            <p:ph idx="1"/>
          </p:nvPr>
        </p:nvSpPr>
        <p:spPr>
          <a:xfrm>
            <a:off x="288324" y="2042984"/>
            <a:ext cx="8430211" cy="4059681"/>
          </a:xfrm>
        </p:spPr>
        <p:txBody>
          <a:bodyPr>
            <a:noAutofit/>
          </a:bodyPr>
          <a:lstStyle/>
          <a:p>
            <a:pPr marL="0" indent="0">
              <a:buNone/>
            </a:pPr>
            <a:r>
              <a:rPr lang="en-US" sz="1800" b="1" dirty="0"/>
              <a:t>Behavioral </a:t>
            </a:r>
            <a:r>
              <a:rPr lang="en-US" sz="1800" b="1" dirty="0" smtClean="0"/>
              <a:t>therapies </a:t>
            </a:r>
            <a:r>
              <a:rPr lang="en-US" sz="1800" dirty="0" smtClean="0"/>
              <a:t>including</a:t>
            </a:r>
            <a:r>
              <a:rPr lang="en-US" sz="1800" b="1" dirty="0" smtClean="0"/>
              <a:t> </a:t>
            </a:r>
            <a:r>
              <a:rPr lang="en-US" sz="1800" dirty="0"/>
              <a:t>individual, family, or group </a:t>
            </a:r>
            <a:r>
              <a:rPr lang="en-US" sz="1800" dirty="0" smtClean="0"/>
              <a:t>counseling are </a:t>
            </a:r>
            <a:r>
              <a:rPr lang="en-US" sz="1800" dirty="0"/>
              <a:t>the most commonly used forms of drug abuse treatment</a:t>
            </a:r>
            <a:r>
              <a:rPr lang="en-US" sz="1800" dirty="0" smtClean="0"/>
              <a:t>.</a:t>
            </a:r>
          </a:p>
          <a:p>
            <a:pPr marL="0" indent="0">
              <a:buNone/>
            </a:pPr>
            <a:endParaRPr lang="en-US" sz="1800" dirty="0"/>
          </a:p>
          <a:p>
            <a:pPr marL="0" indent="0">
              <a:buNone/>
            </a:pPr>
            <a:r>
              <a:rPr lang="en-US" sz="1800" b="1" dirty="0"/>
              <a:t>Medications</a:t>
            </a:r>
            <a:r>
              <a:rPr lang="en-US" sz="1800" dirty="0"/>
              <a:t> are an important element of treatment for many patients, especially when combined with counseling and other behavioral therapies.</a:t>
            </a:r>
          </a:p>
          <a:p>
            <a:endParaRPr lang="en-US" sz="1800" dirty="0" smtClean="0"/>
          </a:p>
          <a:p>
            <a:pPr marL="0" indent="0">
              <a:buNone/>
            </a:pPr>
            <a:r>
              <a:rPr lang="en-US" sz="1800" dirty="0" smtClean="0"/>
              <a:t>An </a:t>
            </a:r>
            <a:r>
              <a:rPr lang="en-US" sz="1800" dirty="0"/>
              <a:t>individual’s </a:t>
            </a:r>
            <a:r>
              <a:rPr lang="en-US" sz="1800" b="1" dirty="0"/>
              <a:t>treatment and services plan </a:t>
            </a:r>
            <a:r>
              <a:rPr lang="en-US" sz="1800" dirty="0"/>
              <a:t>must be assessed continually and modified as necessary to ensure that it meets his or her changing needs.</a:t>
            </a:r>
          </a:p>
          <a:p>
            <a:endParaRPr lang="en-US" sz="1800" dirty="0" smtClean="0"/>
          </a:p>
          <a:p>
            <a:pPr marL="0" indent="0">
              <a:buNone/>
            </a:pPr>
            <a:r>
              <a:rPr lang="en-US" sz="1800" dirty="0" smtClean="0"/>
              <a:t>Many </a:t>
            </a:r>
            <a:r>
              <a:rPr lang="en-US" sz="1800" dirty="0"/>
              <a:t>drug-addicted individuals also have </a:t>
            </a:r>
            <a:r>
              <a:rPr lang="en-US" sz="1800" b="1" dirty="0"/>
              <a:t>other mental disorders.</a:t>
            </a:r>
          </a:p>
        </p:txBody>
      </p:sp>
      <p:sp>
        <p:nvSpPr>
          <p:cNvPr id="4" name="Slide Number Placeholder 3"/>
          <p:cNvSpPr>
            <a:spLocks noGrp="1"/>
          </p:cNvSpPr>
          <p:nvPr>
            <p:ph type="sldNum" sz="quarter" idx="11"/>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678143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61" y="1073464"/>
            <a:ext cx="8229600" cy="591671"/>
          </a:xfrm>
        </p:spPr>
        <p:txBody>
          <a:bodyPr>
            <a:noAutofit/>
          </a:bodyPr>
          <a:lstStyle/>
          <a:p>
            <a:r>
              <a:rPr lang="en-US" sz="2800" b="1" dirty="0" smtClean="0"/>
              <a:t>Principles of Effective Drug and Alcohol Treatment (cont.)</a:t>
            </a:r>
            <a:endParaRPr lang="en-US" sz="2800" b="1" dirty="0"/>
          </a:p>
        </p:txBody>
      </p:sp>
      <p:sp>
        <p:nvSpPr>
          <p:cNvPr id="3" name="Content Placeholder 2"/>
          <p:cNvSpPr>
            <a:spLocks noGrp="1"/>
          </p:cNvSpPr>
          <p:nvPr>
            <p:ph idx="1"/>
          </p:nvPr>
        </p:nvSpPr>
        <p:spPr>
          <a:xfrm>
            <a:off x="179565" y="1997676"/>
            <a:ext cx="8725538" cy="3908854"/>
          </a:xfrm>
        </p:spPr>
        <p:txBody>
          <a:bodyPr>
            <a:noAutofit/>
          </a:bodyPr>
          <a:lstStyle/>
          <a:p>
            <a:pPr marL="0" indent="0">
              <a:buNone/>
            </a:pPr>
            <a:r>
              <a:rPr lang="en-US" sz="1800" b="1" dirty="0"/>
              <a:t>Medically assisted detoxification </a:t>
            </a:r>
            <a:r>
              <a:rPr lang="en-US" sz="1800" dirty="0"/>
              <a:t>is only the first stage of addiction treatment and by itself does little to change long-term drug abuse.</a:t>
            </a:r>
          </a:p>
          <a:p>
            <a:endParaRPr lang="en-US" sz="1800" b="1" dirty="0" smtClean="0"/>
          </a:p>
          <a:p>
            <a:pPr marL="0" indent="0">
              <a:buNone/>
            </a:pPr>
            <a:r>
              <a:rPr lang="en-US" sz="1800" b="1" dirty="0" smtClean="0"/>
              <a:t>Treatment </a:t>
            </a:r>
            <a:r>
              <a:rPr lang="en-US" sz="1800" b="1" dirty="0"/>
              <a:t>does not need to be voluntary </a:t>
            </a:r>
            <a:r>
              <a:rPr lang="en-US" sz="1800" dirty="0"/>
              <a:t>to be effective.</a:t>
            </a:r>
          </a:p>
          <a:p>
            <a:endParaRPr lang="en-US" sz="1800" b="1" dirty="0" smtClean="0"/>
          </a:p>
          <a:p>
            <a:pPr marL="0" indent="0">
              <a:buNone/>
            </a:pPr>
            <a:r>
              <a:rPr lang="en-US" sz="1800" b="1" dirty="0" smtClean="0"/>
              <a:t>Drug </a:t>
            </a:r>
            <a:r>
              <a:rPr lang="en-US" sz="1800" b="1" dirty="0"/>
              <a:t>use during treatment must be monitored </a:t>
            </a:r>
            <a:r>
              <a:rPr lang="en-US" sz="1800" dirty="0" smtClean="0"/>
              <a:t>continuously </a:t>
            </a:r>
            <a:r>
              <a:rPr lang="en-US" sz="1800" dirty="0"/>
              <a:t>as lapses during treatment do occur.</a:t>
            </a:r>
          </a:p>
          <a:p>
            <a:endParaRPr lang="en-US" sz="1800" b="1" dirty="0" smtClean="0"/>
          </a:p>
          <a:p>
            <a:pPr marL="0" indent="0">
              <a:buNone/>
            </a:pPr>
            <a:r>
              <a:rPr lang="en-US" sz="1800" b="1" dirty="0" smtClean="0"/>
              <a:t>Treatment </a:t>
            </a:r>
            <a:r>
              <a:rPr lang="en-US" sz="1800" b="1" dirty="0"/>
              <a:t>programs should test patients for the presence of HIV/AIDS, hepatitis B and C, tuberculosis</a:t>
            </a:r>
            <a:r>
              <a:rPr lang="en-US" sz="1800" dirty="0"/>
              <a:t>, </a:t>
            </a:r>
            <a:r>
              <a:rPr lang="en-US" sz="1800" b="1" dirty="0"/>
              <a:t>and other infectious diseases </a:t>
            </a:r>
            <a:r>
              <a:rPr lang="en-US" sz="1800" dirty="0"/>
              <a:t>as well as provide targeted risk-reduction counseling, linking patients to treatment if necessary.</a:t>
            </a:r>
          </a:p>
        </p:txBody>
      </p:sp>
      <p:sp>
        <p:nvSpPr>
          <p:cNvPr id="4" name="Slide Number Placeholder 3"/>
          <p:cNvSpPr>
            <a:spLocks noGrp="1"/>
          </p:cNvSpPr>
          <p:nvPr>
            <p:ph type="sldNum" sz="quarter" idx="11"/>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325653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fographic: Responding to the Heroin Epidemic."/>
          <p:cNvPicPr>
            <a:picLocks noChangeAspect="1" noChangeArrowheads="1"/>
          </p:cNvPicPr>
          <p:nvPr/>
        </p:nvPicPr>
        <p:blipFill>
          <a:blip r:embed="rId3"/>
          <a:srcRect/>
          <a:stretch>
            <a:fillRect/>
          </a:stretch>
        </p:blipFill>
        <p:spPr bwMode="auto">
          <a:xfrm>
            <a:off x="1220002" y="1416606"/>
            <a:ext cx="6573727" cy="3555444"/>
          </a:xfrm>
          <a:prstGeom prst="rect">
            <a:avLst/>
          </a:prstGeom>
          <a:noFill/>
        </p:spPr>
      </p:pic>
      <p:sp>
        <p:nvSpPr>
          <p:cNvPr id="6" name="Rectangle 5"/>
          <p:cNvSpPr/>
          <p:nvPr/>
        </p:nvSpPr>
        <p:spPr>
          <a:xfrm>
            <a:off x="7887730" y="5964365"/>
            <a:ext cx="1182129" cy="307777"/>
          </a:xfrm>
          <a:prstGeom prst="rect">
            <a:avLst/>
          </a:prstGeom>
        </p:spPr>
        <p:txBody>
          <a:bodyPr wrap="square">
            <a:spAutoFit/>
          </a:bodyPr>
          <a:lstStyle/>
          <a:p>
            <a:pPr>
              <a:defRPr/>
            </a:pPr>
            <a:r>
              <a:rPr lang="en-US" sz="1400" dirty="0" smtClean="0">
                <a:solidFill>
                  <a:schemeClr val="tx1">
                    <a:alpha val="60000"/>
                  </a:schemeClr>
                </a:solidFill>
                <a:ea typeface="ＭＳ Ｐゴシック" charset="0"/>
                <a:cs typeface="Arial" charset="0"/>
              </a:rPr>
              <a:t>(CDC, 2015)</a:t>
            </a:r>
            <a:endParaRPr lang="en-US" sz="1400" dirty="0">
              <a:solidFill>
                <a:schemeClr val="tx1">
                  <a:alpha val="60000"/>
                </a:schemeClr>
              </a:solidFill>
              <a:ea typeface="ＭＳ Ｐゴシック" charset="0"/>
              <a:cs typeface="Arial" charset="0"/>
            </a:endParaRPr>
          </a:p>
        </p:txBody>
      </p:sp>
      <p:sp>
        <p:nvSpPr>
          <p:cNvPr id="3" name="Slide Number Placeholder 2"/>
          <p:cNvSpPr>
            <a:spLocks noGrp="1"/>
          </p:cNvSpPr>
          <p:nvPr>
            <p:ph type="sldNum" sz="quarter" idx="12"/>
          </p:nvPr>
        </p:nvSpPr>
        <p:spPr>
          <a:xfrm>
            <a:off x="8559175" y="6528670"/>
            <a:ext cx="584825" cy="365125"/>
          </a:xfrm>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435514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2" y="1067490"/>
            <a:ext cx="5725299" cy="443753"/>
          </a:xfrm>
        </p:spPr>
        <p:txBody>
          <a:bodyPr/>
          <a:lstStyle/>
          <a:p>
            <a:r>
              <a:rPr lang="en-US" sz="3000" b="1" dirty="0" smtClean="0"/>
              <a:t>Making A Formal Referral</a:t>
            </a:r>
            <a:r>
              <a:rPr lang="en-US" b="1" dirty="0" smtClean="0"/>
              <a:t/>
            </a:r>
            <a:br>
              <a:rPr lang="en-US" b="1" dirty="0" smtClean="0"/>
            </a:br>
            <a:r>
              <a:rPr lang="en-US" b="1" dirty="0" smtClean="0"/>
              <a:t/>
            </a:r>
            <a:br>
              <a:rPr lang="en-US" b="1" dirty="0" smtClean="0"/>
            </a:br>
            <a:r>
              <a:rPr lang="en-US" sz="2100" dirty="0" smtClean="0"/>
              <a:t>Two </a:t>
            </a:r>
            <a:r>
              <a:rPr lang="en-US" sz="2100" dirty="0"/>
              <a:t>Types of Referrals</a:t>
            </a:r>
          </a:p>
        </p:txBody>
      </p:sp>
      <p:sp>
        <p:nvSpPr>
          <p:cNvPr id="3" name="Content Placeholder 2"/>
          <p:cNvSpPr>
            <a:spLocks noGrp="1"/>
          </p:cNvSpPr>
          <p:nvPr>
            <p:ph idx="1"/>
          </p:nvPr>
        </p:nvSpPr>
        <p:spPr>
          <a:xfrm>
            <a:off x="140042" y="2114313"/>
            <a:ext cx="8247888" cy="3660963"/>
          </a:xfrm>
        </p:spPr>
        <p:txBody>
          <a:bodyPr>
            <a:normAutofit/>
          </a:bodyPr>
          <a:lstStyle/>
          <a:p>
            <a:pPr marL="0" indent="0">
              <a:buNone/>
            </a:pPr>
            <a:r>
              <a:rPr lang="en-US" sz="2100" b="1" dirty="0"/>
              <a:t>An informal referral</a:t>
            </a:r>
            <a:r>
              <a:rPr lang="en-US" sz="2100" dirty="0"/>
              <a:t>, which usually occurs when substance uses does not endanger the safety or well-being of the child.</a:t>
            </a:r>
          </a:p>
          <a:p>
            <a:pPr marL="0" indent="0">
              <a:buNone/>
            </a:pPr>
            <a:endParaRPr lang="en-US" sz="2100" b="1" dirty="0" smtClean="0"/>
          </a:p>
          <a:p>
            <a:pPr marL="0" indent="0">
              <a:buNone/>
            </a:pPr>
            <a:r>
              <a:rPr lang="en-US" sz="2100" b="1" dirty="0" smtClean="0"/>
              <a:t>A </a:t>
            </a:r>
            <a:r>
              <a:rPr lang="en-US" sz="2100" b="1" dirty="0"/>
              <a:t>formal referral</a:t>
            </a:r>
            <a:r>
              <a:rPr lang="en-US" sz="2100" dirty="0"/>
              <a:t>, </a:t>
            </a:r>
            <a:r>
              <a:rPr lang="en-US" sz="2100" dirty="0" smtClean="0"/>
              <a:t>occurs </a:t>
            </a:r>
            <a:r>
              <a:rPr lang="en-US" sz="2100" dirty="0"/>
              <a:t>when someone initiates a contract with an assessment, counseling, treatment, or other </a:t>
            </a:r>
            <a:r>
              <a:rPr lang="en-US" sz="2100" dirty="0" smtClean="0"/>
              <a:t>alcohol and other drug (AOD) </a:t>
            </a:r>
            <a:r>
              <a:rPr lang="en-US" sz="2100" dirty="0"/>
              <a:t>agency on behalf of a client who has a substance abuse </a:t>
            </a:r>
            <a:r>
              <a:rPr lang="en-US" sz="2100" dirty="0" smtClean="0"/>
              <a:t>concern becomes vital.</a:t>
            </a:r>
            <a:endParaRPr lang="en-US" sz="2100" dirty="0"/>
          </a:p>
        </p:txBody>
      </p:sp>
      <p:sp>
        <p:nvSpPr>
          <p:cNvPr id="4" name="Slide Number Placeholder 3"/>
          <p:cNvSpPr>
            <a:spLocks noGrp="1"/>
          </p:cNvSpPr>
          <p:nvPr>
            <p:ph type="sldNum" sz="quarter" idx="11"/>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733759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4831" y="1689206"/>
            <a:ext cx="6683765" cy="711012"/>
          </a:xfrm>
        </p:spPr>
        <p:txBody>
          <a:bodyPr>
            <a:normAutofit fontScale="90000"/>
          </a:bodyPr>
          <a:lstStyle/>
          <a:p>
            <a:r>
              <a:rPr lang="en-US" dirty="0" smtClean="0"/>
              <a:t>             </a:t>
            </a:r>
            <a:r>
              <a:rPr lang="en-US" sz="3300" dirty="0"/>
              <a:t>Learning Objectives:</a:t>
            </a:r>
            <a:r>
              <a:rPr lang="en-US" dirty="0" smtClean="0"/>
              <a:t/>
            </a:r>
            <a:br>
              <a:rPr lang="en-US" dirty="0" smtClean="0"/>
            </a:br>
            <a:endParaRPr lang="en-US" dirty="0"/>
          </a:p>
        </p:txBody>
      </p:sp>
      <p:sp>
        <p:nvSpPr>
          <p:cNvPr id="3" name="Content Placeholder 2"/>
          <p:cNvSpPr>
            <a:spLocks noGrp="1"/>
          </p:cNvSpPr>
          <p:nvPr>
            <p:ph idx="1"/>
          </p:nvPr>
        </p:nvSpPr>
        <p:spPr>
          <a:xfrm>
            <a:off x="1084468" y="2400219"/>
            <a:ext cx="7423676" cy="3179206"/>
          </a:xfrm>
        </p:spPr>
        <p:txBody>
          <a:bodyPr anchor="ctr">
            <a:noAutofit/>
          </a:bodyPr>
          <a:lstStyle/>
          <a:p>
            <a:r>
              <a:rPr lang="en-US" sz="2400" dirty="0"/>
              <a:t>Identify the impact of opioid use, addiction, and recovery on child development</a:t>
            </a:r>
          </a:p>
          <a:p>
            <a:r>
              <a:rPr lang="en-US" sz="2400" dirty="0"/>
              <a:t>Identify warning signs of opioid </a:t>
            </a:r>
            <a:r>
              <a:rPr lang="en-US" sz="2400" dirty="0" smtClean="0"/>
              <a:t>use and abuse</a:t>
            </a:r>
            <a:endParaRPr lang="en-US" sz="2400" dirty="0"/>
          </a:p>
          <a:p>
            <a:r>
              <a:rPr lang="en-US" sz="2400" dirty="0"/>
              <a:t>Discuss the five components of recovery</a:t>
            </a:r>
          </a:p>
          <a:p>
            <a:r>
              <a:rPr lang="en-US" sz="2400" dirty="0"/>
              <a:t>Engage parents in conversations regarding opioid use, addiction, and recovery</a:t>
            </a:r>
          </a:p>
          <a:p>
            <a:endParaRPr lang="en-US" sz="2400" dirty="0"/>
          </a:p>
        </p:txBody>
      </p:sp>
      <p:sp>
        <p:nvSpPr>
          <p:cNvPr id="4" name="Slide Number Placeholder 3"/>
          <p:cNvSpPr>
            <a:spLocks noGrp="1"/>
          </p:cNvSpPr>
          <p:nvPr>
            <p:ph type="sldNum" sz="quarter" idx="11"/>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703505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482" y="944686"/>
            <a:ext cx="7772400" cy="524436"/>
          </a:xfrm>
        </p:spPr>
        <p:txBody>
          <a:bodyPr/>
          <a:lstStyle/>
          <a:p>
            <a:r>
              <a:rPr lang="en-US" sz="3000" dirty="0" smtClean="0"/>
              <a:t>Stages of Change Model</a:t>
            </a:r>
            <a:endParaRPr lang="en-US" sz="3000" dirty="0"/>
          </a:p>
        </p:txBody>
      </p:sp>
      <p:sp>
        <p:nvSpPr>
          <p:cNvPr id="8196" name="Rectangle 4"/>
          <p:cNvSpPr>
            <a:spLocks noGrp="1" noChangeArrowheads="1"/>
          </p:cNvSpPr>
          <p:nvPr>
            <p:ph sz="half" idx="1"/>
          </p:nvPr>
        </p:nvSpPr>
        <p:spPr>
          <a:xfrm>
            <a:off x="388457" y="2878788"/>
            <a:ext cx="7973729" cy="3000605"/>
          </a:xfrm>
        </p:spPr>
        <p:txBody>
          <a:bodyPr>
            <a:normAutofit fontScale="77500" lnSpcReduction="20000"/>
          </a:bodyPr>
          <a:lstStyle/>
          <a:p>
            <a:pPr>
              <a:lnSpc>
                <a:spcPct val="120000"/>
              </a:lnSpc>
              <a:buNone/>
            </a:pPr>
            <a:r>
              <a:rPr lang="en-US" sz="3000" dirty="0" smtClean="0"/>
              <a:t>The </a:t>
            </a:r>
            <a:r>
              <a:rPr lang="en-US" sz="3000" dirty="0"/>
              <a:t>six stages of the model are:</a:t>
            </a:r>
          </a:p>
          <a:p>
            <a:pPr marL="637794" lvl="1" indent="-342900">
              <a:lnSpc>
                <a:spcPct val="120000"/>
              </a:lnSpc>
              <a:buFont typeface="+mj-lt"/>
              <a:buAutoNum type="arabicPeriod"/>
            </a:pPr>
            <a:r>
              <a:rPr lang="en-US" sz="3000" dirty="0" err="1" smtClean="0"/>
              <a:t>Precontemplation</a:t>
            </a:r>
            <a:endParaRPr lang="en-US" sz="3000" dirty="0"/>
          </a:p>
          <a:p>
            <a:pPr marL="637794" lvl="1" indent="-342900">
              <a:lnSpc>
                <a:spcPct val="120000"/>
              </a:lnSpc>
              <a:buFont typeface="+mj-lt"/>
              <a:buAutoNum type="arabicPeriod"/>
            </a:pPr>
            <a:r>
              <a:rPr lang="en-US" sz="3000" dirty="0"/>
              <a:t>Contemplation</a:t>
            </a:r>
          </a:p>
          <a:p>
            <a:pPr marL="637794" lvl="1" indent="-342900">
              <a:lnSpc>
                <a:spcPct val="120000"/>
              </a:lnSpc>
              <a:buFont typeface="+mj-lt"/>
              <a:buAutoNum type="arabicPeriod"/>
            </a:pPr>
            <a:r>
              <a:rPr lang="en-US" sz="3000" dirty="0"/>
              <a:t>Determination</a:t>
            </a:r>
          </a:p>
          <a:p>
            <a:pPr marL="637794" lvl="1" indent="-342900">
              <a:lnSpc>
                <a:spcPct val="120000"/>
              </a:lnSpc>
              <a:buFont typeface="+mj-lt"/>
              <a:buAutoNum type="arabicPeriod"/>
            </a:pPr>
            <a:r>
              <a:rPr lang="en-US" sz="3000" dirty="0"/>
              <a:t>Action</a:t>
            </a:r>
          </a:p>
          <a:p>
            <a:pPr marL="637794" lvl="1" indent="-342900">
              <a:lnSpc>
                <a:spcPct val="120000"/>
              </a:lnSpc>
              <a:buFont typeface="+mj-lt"/>
              <a:buAutoNum type="arabicPeriod"/>
            </a:pPr>
            <a:r>
              <a:rPr lang="en-US" sz="3000" dirty="0"/>
              <a:t>Maintenance</a:t>
            </a:r>
          </a:p>
          <a:p>
            <a:pPr marL="637794" lvl="1" indent="-342900">
              <a:lnSpc>
                <a:spcPct val="120000"/>
              </a:lnSpc>
              <a:buFont typeface="+mj-lt"/>
              <a:buAutoNum type="arabicPeriod"/>
            </a:pPr>
            <a:r>
              <a:rPr lang="en-US" sz="3000" dirty="0" smtClean="0"/>
              <a:t>Reoccurrence </a:t>
            </a:r>
            <a:endParaRPr lang="en-US" sz="3000" dirty="0"/>
          </a:p>
          <a:p>
            <a:pPr>
              <a:buNone/>
            </a:pPr>
            <a:endParaRPr lang="en-US" dirty="0"/>
          </a:p>
        </p:txBody>
      </p:sp>
      <p:sp>
        <p:nvSpPr>
          <p:cNvPr id="2" name="Slide Number Placeholder 1"/>
          <p:cNvSpPr>
            <a:spLocks noGrp="1"/>
          </p:cNvSpPr>
          <p:nvPr>
            <p:ph type="sldNum" sz="quarter" idx="11"/>
          </p:nvPr>
        </p:nvSpPr>
        <p:spPr/>
        <p:txBody>
          <a:bodyPr/>
          <a:lstStyle/>
          <a:p>
            <a:pPr>
              <a:defRPr/>
            </a:pPr>
            <a:fld id="{AA88AF5C-BE2B-4663-8CA0-EA3701720EA5}" type="slidenum">
              <a:rPr lang="en-US" smtClean="0"/>
              <a:pPr>
                <a:defRPr/>
              </a:pPr>
              <a:t>40</a:t>
            </a:fld>
            <a:endParaRPr lang="en-US"/>
          </a:p>
        </p:txBody>
      </p:sp>
      <p:pic>
        <p:nvPicPr>
          <p:cNvPr id="2052" name="Picture 4" descr="http://www2.research.att.com/~ipcy/icons/gears.p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257801" y="2746982"/>
            <a:ext cx="2628899" cy="25703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4482" y="1611059"/>
            <a:ext cx="8301680" cy="1200329"/>
          </a:xfrm>
          <a:prstGeom prst="rect">
            <a:avLst/>
          </a:prstGeom>
        </p:spPr>
        <p:txBody>
          <a:bodyPr wrap="square">
            <a:spAutoFit/>
          </a:bodyPr>
          <a:lstStyle/>
          <a:p>
            <a:pPr>
              <a:buNone/>
            </a:pPr>
            <a:r>
              <a:rPr lang="en-US" sz="2400" dirty="0"/>
              <a:t>Carlo C. </a:t>
            </a:r>
            <a:r>
              <a:rPr lang="en-US" sz="2400" dirty="0" err="1"/>
              <a:t>DiClemente</a:t>
            </a:r>
            <a:r>
              <a:rPr lang="en-US" sz="2400" dirty="0"/>
              <a:t> and J. O. </a:t>
            </a:r>
            <a:r>
              <a:rPr lang="en-US" sz="2400" dirty="0" err="1" smtClean="0"/>
              <a:t>Prochaska</a:t>
            </a:r>
            <a:r>
              <a:rPr lang="en-US" sz="2400" dirty="0" smtClean="0"/>
              <a:t> developed </a:t>
            </a:r>
            <a:r>
              <a:rPr lang="en-US" sz="2400" dirty="0"/>
              <a:t>model of change to help people understand addiction problems and motivation to change. </a:t>
            </a:r>
          </a:p>
        </p:txBody>
      </p:sp>
      <p:sp>
        <p:nvSpPr>
          <p:cNvPr id="9" name="Rectangle 8"/>
          <p:cNvSpPr/>
          <p:nvPr/>
        </p:nvSpPr>
        <p:spPr>
          <a:xfrm>
            <a:off x="4691449"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p>
        </p:txBody>
      </p:sp>
    </p:spTree>
    <p:extLst>
      <p:ext uri="{BB962C8B-B14F-4D97-AF65-F5344CB8AC3E}">
        <p14:creationId xmlns:p14="http://schemas.microsoft.com/office/powerpoint/2010/main" val="2007565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 Four Dimensions of the Recovery Process </a:t>
            </a:r>
          </a:p>
        </p:txBody>
      </p:sp>
      <p:sp>
        <p:nvSpPr>
          <p:cNvPr id="16388" name="Rectangle 5"/>
          <p:cNvSpPr>
            <a:spLocks noGrp="1" noChangeArrowheads="1"/>
          </p:cNvSpPr>
          <p:nvPr>
            <p:ph idx="1"/>
          </p:nvPr>
        </p:nvSpPr>
        <p:spPr>
          <a:xfrm>
            <a:off x="2318302" y="1720447"/>
            <a:ext cx="6109005" cy="3743335"/>
          </a:xfrm>
          <a:noFill/>
        </p:spPr>
        <p:txBody>
          <a:bodyPr>
            <a:normAutofit fontScale="62500" lnSpcReduction="20000"/>
          </a:bodyPr>
          <a:lstStyle/>
          <a:p>
            <a:pPr eaLnBrk="1" hangingPunct="1">
              <a:buFont typeface="Wingdings" pitchFamily="2" charset="2"/>
              <a:buNone/>
            </a:pPr>
            <a:endParaRPr lang="en-US" dirty="0"/>
          </a:p>
          <a:p>
            <a:pPr marL="0" lvl="0" indent="0">
              <a:buNone/>
            </a:pPr>
            <a:r>
              <a:rPr lang="en-US" sz="3800" b="1" dirty="0"/>
              <a:t>Health</a:t>
            </a:r>
            <a:r>
              <a:rPr lang="en-US" sz="3800" dirty="0"/>
              <a:t> – Improving and sustaining health </a:t>
            </a:r>
          </a:p>
          <a:p>
            <a:pPr lvl="0"/>
            <a:endParaRPr lang="en-US" sz="3800" b="1" dirty="0" smtClean="0"/>
          </a:p>
          <a:p>
            <a:pPr marL="0" lvl="0" indent="0">
              <a:buNone/>
            </a:pPr>
            <a:r>
              <a:rPr lang="en-US" sz="3800" b="1" dirty="0" smtClean="0"/>
              <a:t>Home</a:t>
            </a:r>
            <a:r>
              <a:rPr lang="en-US" sz="3800" dirty="0" smtClean="0"/>
              <a:t>—a </a:t>
            </a:r>
            <a:r>
              <a:rPr lang="en-US" sz="3800" dirty="0"/>
              <a:t>stable and safe place to live</a:t>
            </a:r>
          </a:p>
          <a:p>
            <a:pPr lvl="0"/>
            <a:endParaRPr lang="en-US" sz="3800" b="1" dirty="0" smtClean="0"/>
          </a:p>
          <a:p>
            <a:pPr marL="0" lvl="0" indent="0">
              <a:buNone/>
            </a:pPr>
            <a:r>
              <a:rPr lang="en-US" sz="3800" b="1" dirty="0" smtClean="0"/>
              <a:t>Purpose</a:t>
            </a:r>
            <a:r>
              <a:rPr lang="en-US" sz="3800" dirty="0" smtClean="0"/>
              <a:t>—conducting </a:t>
            </a:r>
            <a:r>
              <a:rPr lang="en-US" sz="3800" dirty="0"/>
              <a:t>meaningful life activities</a:t>
            </a:r>
          </a:p>
          <a:p>
            <a:endParaRPr lang="en-US" sz="3800" b="1" dirty="0" smtClean="0"/>
          </a:p>
          <a:p>
            <a:pPr marL="0" indent="0">
              <a:buNone/>
            </a:pPr>
            <a:r>
              <a:rPr lang="en-US" sz="3800" b="1" dirty="0" smtClean="0"/>
              <a:t>Community</a:t>
            </a:r>
            <a:r>
              <a:rPr lang="en-US" sz="3800" dirty="0" smtClean="0"/>
              <a:t>—having </a:t>
            </a:r>
            <a:r>
              <a:rPr lang="en-US" sz="3800" dirty="0"/>
              <a:t>relationships and social networks that provide support, friendship, love, and hope</a:t>
            </a:r>
            <a:endParaRPr lang="en-US" sz="2900" dirty="0"/>
          </a:p>
        </p:txBody>
      </p:sp>
      <p:sp>
        <p:nvSpPr>
          <p:cNvPr id="2" name="Slide Number Placeholder 1"/>
          <p:cNvSpPr>
            <a:spLocks noGrp="1"/>
          </p:cNvSpPr>
          <p:nvPr>
            <p:ph type="sldNum" sz="quarter" idx="11"/>
          </p:nvPr>
        </p:nvSpPr>
        <p:spPr>
          <a:xfrm>
            <a:off x="8126412" y="6655998"/>
            <a:ext cx="1017588" cy="141194"/>
          </a:xfrm>
        </p:spPr>
        <p:txBody>
          <a:bodyPr/>
          <a:lstStyle/>
          <a:p>
            <a:pPr>
              <a:defRPr/>
            </a:pPr>
            <a:fld id="{53A6DAFA-1667-48FB-B075-FE7DBFE1C480}" type="slidenum">
              <a:rPr lang="en-US" smtClean="0"/>
              <a:pPr>
                <a:defRPr/>
              </a:pPr>
              <a:t>41</a:t>
            </a:fld>
            <a:endParaRPr lang="en-US" dirty="0"/>
          </a:p>
        </p:txBody>
      </p:sp>
      <p:pic>
        <p:nvPicPr>
          <p:cNvPr id="9218" name="Picture 2" descr="http://www.clker.com/cliparts/Z/K/t/v/5/o/check-list-hi.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084" y="1762462"/>
            <a:ext cx="1868738" cy="22917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91449"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p>
        </p:txBody>
      </p:sp>
    </p:spTree>
    <p:extLst>
      <p:ext uri="{BB962C8B-B14F-4D97-AF65-F5344CB8AC3E}">
        <p14:creationId xmlns:p14="http://schemas.microsoft.com/office/powerpoint/2010/main" val="645145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Community-Based </a:t>
            </a:r>
            <a:r>
              <a:rPr lang="en-US" sz="2800" dirty="0"/>
              <a:t>Recovery Supports</a:t>
            </a:r>
          </a:p>
        </p:txBody>
      </p:sp>
      <p:sp>
        <p:nvSpPr>
          <p:cNvPr id="29700" name="Rectangle 3"/>
          <p:cNvSpPr>
            <a:spLocks noGrp="1" noChangeArrowheads="1"/>
          </p:cNvSpPr>
          <p:nvPr>
            <p:ph idx="1"/>
          </p:nvPr>
        </p:nvSpPr>
        <p:spPr>
          <a:xfrm>
            <a:off x="470647" y="1624236"/>
            <a:ext cx="8376791" cy="4150487"/>
          </a:xfrm>
        </p:spPr>
        <p:txBody>
          <a:bodyPr>
            <a:normAutofit/>
          </a:bodyPr>
          <a:lstStyle/>
          <a:p>
            <a:pPr marL="0" indent="0">
              <a:buNone/>
            </a:pPr>
            <a:r>
              <a:rPr lang="en-US" sz="2100" b="1" dirty="0"/>
              <a:t>Recovery House – </a:t>
            </a:r>
            <a:r>
              <a:rPr lang="en-US" sz="2100" dirty="0"/>
              <a:t>unlicensed and unregulated facility in which recovering people rent living space and offer each other a supportive drug-free environment.  </a:t>
            </a:r>
          </a:p>
          <a:p>
            <a:pPr marL="0" indent="0">
              <a:buNone/>
            </a:pPr>
            <a:endParaRPr lang="en-US" sz="2100" b="1" dirty="0" smtClean="0"/>
          </a:p>
          <a:p>
            <a:pPr marL="0" indent="0">
              <a:buNone/>
            </a:pPr>
            <a:r>
              <a:rPr lang="en-US" sz="2100" b="1" dirty="0" smtClean="0"/>
              <a:t>12-STEP </a:t>
            </a:r>
            <a:r>
              <a:rPr lang="en-US" sz="2100" b="1" dirty="0"/>
              <a:t>Meetings - </a:t>
            </a:r>
            <a:r>
              <a:rPr lang="en-US" sz="2100" dirty="0"/>
              <a:t>A support group setting of individuals supporting and encouraging one another through the recovery process.</a:t>
            </a:r>
          </a:p>
          <a:p>
            <a:pPr marL="0" indent="0">
              <a:buNone/>
            </a:pPr>
            <a:endParaRPr lang="en-US" sz="2100" b="1" dirty="0" smtClean="0"/>
          </a:p>
          <a:p>
            <a:pPr marL="0" indent="0">
              <a:buNone/>
            </a:pPr>
            <a:r>
              <a:rPr lang="en-US" sz="2100" b="1" dirty="0" smtClean="0"/>
              <a:t>Other </a:t>
            </a:r>
            <a:r>
              <a:rPr lang="en-US" sz="2100" b="1" dirty="0"/>
              <a:t>Self-Help Recovery Support Groups  </a:t>
            </a:r>
            <a:r>
              <a:rPr lang="en-US" sz="2100" dirty="0"/>
              <a:t>(non 12-Step)</a:t>
            </a:r>
          </a:p>
          <a:p>
            <a:pPr lvl="1"/>
            <a:r>
              <a:rPr lang="en-US" dirty="0"/>
              <a:t>Some are </a:t>
            </a:r>
            <a:r>
              <a:rPr lang="en-US" i="1" dirty="0"/>
              <a:t>faith </a:t>
            </a:r>
            <a:r>
              <a:rPr lang="en-US" i="1" dirty="0" smtClean="0"/>
              <a:t>based</a:t>
            </a:r>
            <a:r>
              <a:rPr lang="en-US" dirty="0" smtClean="0"/>
              <a:t> </a:t>
            </a:r>
            <a:endParaRPr lang="en-US" dirty="0"/>
          </a:p>
          <a:p>
            <a:pPr lvl="1"/>
            <a:r>
              <a:rPr lang="en-US" dirty="0"/>
              <a:t>Some are </a:t>
            </a:r>
            <a:r>
              <a:rPr lang="en-US" i="1" dirty="0" smtClean="0"/>
              <a:t>secular </a:t>
            </a:r>
            <a:endParaRPr lang="en-US" sz="2100" dirty="0"/>
          </a:p>
        </p:txBody>
      </p:sp>
      <p:sp>
        <p:nvSpPr>
          <p:cNvPr id="2" name="Slide Number Placeholder 1"/>
          <p:cNvSpPr>
            <a:spLocks noGrp="1"/>
          </p:cNvSpPr>
          <p:nvPr>
            <p:ph type="sldNum" sz="quarter" idx="11"/>
          </p:nvPr>
        </p:nvSpPr>
        <p:spPr/>
        <p:txBody>
          <a:bodyPr/>
          <a:lstStyle/>
          <a:p>
            <a:pPr>
              <a:defRPr/>
            </a:pPr>
            <a:fld id="{53A6DAFA-1667-48FB-B075-FE7DBFE1C480}" type="slidenum">
              <a:rPr lang="en-US" smtClean="0"/>
              <a:pPr>
                <a:defRPr/>
              </a:pPr>
              <a:t>42</a:t>
            </a:fld>
            <a:endParaRPr lang="en-US"/>
          </a:p>
        </p:txBody>
      </p:sp>
      <p:sp>
        <p:nvSpPr>
          <p:cNvPr id="7" name="Rectangle 6"/>
          <p:cNvSpPr/>
          <p:nvPr/>
        </p:nvSpPr>
        <p:spPr>
          <a:xfrm>
            <a:off x="4691449"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p>
        </p:txBody>
      </p:sp>
    </p:spTree>
    <p:extLst>
      <p:ext uri="{BB962C8B-B14F-4D97-AF65-F5344CB8AC3E}">
        <p14:creationId xmlns:p14="http://schemas.microsoft.com/office/powerpoint/2010/main" val="21447494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092" y="842805"/>
            <a:ext cx="8229600" cy="591671"/>
          </a:xfrm>
        </p:spPr>
        <p:txBody>
          <a:bodyPr/>
          <a:lstStyle/>
          <a:p>
            <a:r>
              <a:rPr lang="en-US" sz="2800" dirty="0"/>
              <a:t> Components of Recovery</a:t>
            </a:r>
          </a:p>
        </p:txBody>
      </p:sp>
      <p:sp>
        <p:nvSpPr>
          <p:cNvPr id="30724" name="Rectangle 10"/>
          <p:cNvSpPr>
            <a:spLocks noGrp="1" noChangeArrowheads="1"/>
          </p:cNvSpPr>
          <p:nvPr>
            <p:ph idx="1"/>
          </p:nvPr>
        </p:nvSpPr>
        <p:spPr>
          <a:xfrm>
            <a:off x="281539" y="1548714"/>
            <a:ext cx="8862461" cy="4250724"/>
          </a:xfrm>
        </p:spPr>
        <p:txBody>
          <a:bodyPr numCol="2">
            <a:noAutofit/>
          </a:bodyPr>
          <a:lstStyle/>
          <a:p>
            <a:pPr marL="0" indent="0">
              <a:buNone/>
            </a:pPr>
            <a:r>
              <a:rPr lang="en-US" sz="1600" b="1" dirty="0"/>
              <a:t>Physical Recovery</a:t>
            </a:r>
          </a:p>
          <a:p>
            <a:pPr>
              <a:lnSpc>
                <a:spcPct val="100000"/>
              </a:lnSpc>
            </a:pPr>
            <a:r>
              <a:rPr lang="en-US" sz="1600" dirty="0"/>
              <a:t>good nutrition</a:t>
            </a:r>
          </a:p>
          <a:p>
            <a:pPr>
              <a:lnSpc>
                <a:spcPct val="100000"/>
              </a:lnSpc>
            </a:pPr>
            <a:r>
              <a:rPr lang="en-US" sz="1600" dirty="0" smtClean="0"/>
              <a:t>exercise</a:t>
            </a:r>
            <a:endParaRPr lang="en-US" sz="1600" dirty="0"/>
          </a:p>
          <a:p>
            <a:pPr>
              <a:lnSpc>
                <a:spcPct val="100000"/>
              </a:lnSpc>
            </a:pPr>
            <a:r>
              <a:rPr lang="en-US" sz="1600" dirty="0"/>
              <a:t>adequate sleep,</a:t>
            </a:r>
          </a:p>
          <a:p>
            <a:pPr>
              <a:lnSpc>
                <a:spcPct val="100000"/>
              </a:lnSpc>
            </a:pPr>
            <a:r>
              <a:rPr lang="en-US" sz="1600" dirty="0" smtClean="0"/>
              <a:t>Relaxation and medical </a:t>
            </a:r>
            <a:r>
              <a:rPr lang="en-US" sz="1600" dirty="0"/>
              <a:t>help </a:t>
            </a:r>
          </a:p>
          <a:p>
            <a:pPr marL="0" indent="0">
              <a:buNone/>
            </a:pPr>
            <a:r>
              <a:rPr lang="en-US" sz="1600" b="1" dirty="0"/>
              <a:t>Emotional Recovery</a:t>
            </a:r>
            <a:r>
              <a:rPr lang="en-US" sz="1600" b="1" i="1" dirty="0"/>
              <a:t> </a:t>
            </a:r>
          </a:p>
          <a:p>
            <a:r>
              <a:rPr lang="en-US" sz="1600" dirty="0"/>
              <a:t>learning to cope with and calm feelings</a:t>
            </a:r>
          </a:p>
          <a:p>
            <a:r>
              <a:rPr lang="en-US" sz="1600" dirty="0"/>
              <a:t>reduce stress</a:t>
            </a:r>
          </a:p>
          <a:p>
            <a:r>
              <a:rPr lang="en-US" sz="1600" dirty="0"/>
              <a:t>change negative </a:t>
            </a:r>
            <a:r>
              <a:rPr lang="en-US" sz="1600" dirty="0" smtClean="0"/>
              <a:t>thinking</a:t>
            </a:r>
            <a:endParaRPr lang="en-US" sz="1600" i="1" dirty="0"/>
          </a:p>
          <a:p>
            <a:pPr marL="0" indent="0">
              <a:buNone/>
            </a:pPr>
            <a:r>
              <a:rPr lang="en-US" sz="1600" b="1" dirty="0"/>
              <a:t>Spiritual Recovery </a:t>
            </a:r>
          </a:p>
          <a:p>
            <a:pPr>
              <a:lnSpc>
                <a:spcPct val="100000"/>
              </a:lnSpc>
            </a:pPr>
            <a:r>
              <a:rPr lang="en-US" sz="1600" dirty="0"/>
              <a:t>develop a sense of purpose and meaning in life </a:t>
            </a:r>
          </a:p>
          <a:p>
            <a:pPr>
              <a:lnSpc>
                <a:spcPct val="100000"/>
              </a:lnSpc>
            </a:pPr>
            <a:r>
              <a:rPr lang="en-US" sz="1600" dirty="0"/>
              <a:t>increase feelings of hope and joy</a:t>
            </a:r>
          </a:p>
          <a:p>
            <a:pPr>
              <a:lnSpc>
                <a:spcPct val="100000"/>
              </a:lnSpc>
            </a:pPr>
            <a:r>
              <a:rPr lang="en-US" sz="1600" dirty="0"/>
              <a:t>trust that there is good in </a:t>
            </a:r>
            <a:r>
              <a:rPr lang="en-US" sz="1600" dirty="0" smtClean="0"/>
              <a:t>life</a:t>
            </a:r>
            <a:endParaRPr lang="en-US" sz="1600" dirty="0"/>
          </a:p>
          <a:p>
            <a:pPr marL="0" indent="0">
              <a:buNone/>
            </a:pPr>
            <a:r>
              <a:rPr lang="en-US" sz="1600" b="1" dirty="0"/>
              <a:t>Social Recovery</a:t>
            </a:r>
          </a:p>
          <a:p>
            <a:pPr>
              <a:lnSpc>
                <a:spcPct val="100000"/>
              </a:lnSpc>
            </a:pPr>
            <a:r>
              <a:rPr lang="en-US" sz="1600" dirty="0"/>
              <a:t>develop relationships with sober people</a:t>
            </a:r>
          </a:p>
          <a:p>
            <a:pPr>
              <a:lnSpc>
                <a:spcPct val="100000"/>
              </a:lnSpc>
            </a:pPr>
            <a:r>
              <a:rPr lang="en-US" sz="1600" dirty="0"/>
              <a:t>develop healthy social and leisure interests</a:t>
            </a:r>
          </a:p>
          <a:p>
            <a:pPr>
              <a:lnSpc>
                <a:spcPct val="100000"/>
              </a:lnSpc>
            </a:pPr>
            <a:r>
              <a:rPr lang="en-US" sz="1600" dirty="0"/>
              <a:t>learn or practice social skills</a:t>
            </a:r>
          </a:p>
          <a:p>
            <a:pPr>
              <a:lnSpc>
                <a:spcPct val="100000"/>
              </a:lnSpc>
            </a:pPr>
            <a:r>
              <a:rPr lang="en-US" sz="1600" dirty="0"/>
              <a:t>feel relaxed around and connected with sober people. </a:t>
            </a:r>
          </a:p>
          <a:p>
            <a:pPr marL="0" indent="0">
              <a:buNone/>
            </a:pPr>
            <a:r>
              <a:rPr lang="en-US" sz="1600" b="1" dirty="0"/>
              <a:t>Family Recovery</a:t>
            </a:r>
          </a:p>
          <a:p>
            <a:pPr>
              <a:lnSpc>
                <a:spcPct val="100000"/>
              </a:lnSpc>
            </a:pPr>
            <a:r>
              <a:rPr lang="en-US" sz="1600" dirty="0"/>
              <a:t>examine effects of addiction on one’s family</a:t>
            </a:r>
          </a:p>
          <a:p>
            <a:pPr>
              <a:lnSpc>
                <a:spcPct val="100000"/>
              </a:lnSpc>
            </a:pPr>
            <a:r>
              <a:rPr lang="en-US" sz="1600" dirty="0"/>
              <a:t>involve</a:t>
            </a:r>
          </a:p>
          <a:p>
            <a:pPr>
              <a:lnSpc>
                <a:spcPct val="100000"/>
              </a:lnSpc>
            </a:pPr>
            <a:r>
              <a:rPr lang="en-US" sz="1600" dirty="0"/>
              <a:t>accept criticism</a:t>
            </a:r>
          </a:p>
          <a:p>
            <a:pPr>
              <a:lnSpc>
                <a:spcPct val="100000"/>
              </a:lnSpc>
            </a:pPr>
            <a:r>
              <a:rPr lang="en-US" sz="1600" dirty="0"/>
              <a:t>making amends</a:t>
            </a:r>
          </a:p>
          <a:p>
            <a:pPr marL="0" indent="0">
              <a:lnSpc>
                <a:spcPct val="120000"/>
              </a:lnSpc>
              <a:buNone/>
            </a:pPr>
            <a:endParaRPr lang="en-US" sz="900" dirty="0"/>
          </a:p>
        </p:txBody>
      </p:sp>
      <p:sp>
        <p:nvSpPr>
          <p:cNvPr id="2" name="Slide Number Placeholder 1"/>
          <p:cNvSpPr>
            <a:spLocks noGrp="1"/>
          </p:cNvSpPr>
          <p:nvPr>
            <p:ph type="sldNum" sz="quarter" idx="11"/>
          </p:nvPr>
        </p:nvSpPr>
        <p:spPr/>
        <p:txBody>
          <a:bodyPr/>
          <a:lstStyle/>
          <a:p>
            <a:pPr>
              <a:defRPr/>
            </a:pPr>
            <a:fld id="{53A6DAFA-1667-48FB-B075-FE7DBFE1C480}" type="slidenum">
              <a:rPr lang="en-US" smtClean="0"/>
              <a:pPr>
                <a:defRPr/>
              </a:pPr>
              <a:t>43</a:t>
            </a:fld>
            <a:endParaRPr lang="en-US"/>
          </a:p>
        </p:txBody>
      </p:sp>
      <p:sp>
        <p:nvSpPr>
          <p:cNvPr id="10" name="Rectangle 10"/>
          <p:cNvSpPr txBox="1">
            <a:spLocks noChangeArrowheads="1"/>
          </p:cNvSpPr>
          <p:nvPr/>
        </p:nvSpPr>
        <p:spPr>
          <a:xfrm>
            <a:off x="1463467" y="3181060"/>
            <a:ext cx="2892425" cy="116019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sz="2400" dirty="0"/>
          </a:p>
        </p:txBody>
      </p:sp>
    </p:spTree>
    <p:extLst>
      <p:ext uri="{BB962C8B-B14F-4D97-AF65-F5344CB8AC3E}">
        <p14:creationId xmlns:p14="http://schemas.microsoft.com/office/powerpoint/2010/main" val="37252617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31" y="727475"/>
            <a:ext cx="8229600" cy="591671"/>
          </a:xfrm>
        </p:spPr>
        <p:txBody>
          <a:bodyPr/>
          <a:lstStyle/>
          <a:p>
            <a:r>
              <a:rPr lang="en-US" sz="2800" dirty="0" smtClean="0"/>
              <a:t>References</a:t>
            </a:r>
            <a:endParaRPr lang="en-US" sz="2800" dirty="0"/>
          </a:p>
        </p:txBody>
      </p:sp>
      <p:sp>
        <p:nvSpPr>
          <p:cNvPr id="3" name="Content Placeholder 2"/>
          <p:cNvSpPr>
            <a:spLocks noGrp="1"/>
          </p:cNvSpPr>
          <p:nvPr>
            <p:ph idx="1"/>
          </p:nvPr>
        </p:nvSpPr>
        <p:spPr>
          <a:xfrm>
            <a:off x="290173" y="1385049"/>
            <a:ext cx="8590548" cy="4489621"/>
          </a:xfrm>
        </p:spPr>
        <p:txBody>
          <a:bodyPr/>
          <a:lstStyle/>
          <a:p>
            <a:pPr marL="0" indent="0">
              <a:buNone/>
            </a:pPr>
            <a:r>
              <a:rPr lang="en-US" sz="1800" dirty="0" smtClean="0"/>
              <a:t>Gorski</a:t>
            </a:r>
            <a:r>
              <a:rPr lang="en-US" sz="1800" dirty="0"/>
              <a:t>, T.T. (2001, Summer). Denial management counseling. </a:t>
            </a:r>
            <a:r>
              <a:rPr lang="en-US" sz="1800" i="1" dirty="0"/>
              <a:t>Paradigm Magazine</a:t>
            </a:r>
            <a:r>
              <a:rPr lang="en-US" sz="1800" dirty="0"/>
              <a:t>, 6(3) and 5(2), 20-21 Retrieved November 14, 2005 from </a:t>
            </a:r>
            <a:r>
              <a:rPr lang="en-US" sz="1800" u="sng" dirty="0">
                <a:hlinkClick r:id="rId2"/>
              </a:rPr>
              <a:t>https://terrygorski.com/2016/01/09/denial-management-counseling-dmc/</a:t>
            </a:r>
            <a:r>
              <a:rPr lang="en-US" sz="1800" dirty="0"/>
              <a:t> </a:t>
            </a:r>
          </a:p>
          <a:p>
            <a:endParaRPr lang="en-US" sz="1800" dirty="0" smtClean="0"/>
          </a:p>
          <a:p>
            <a:pPr marL="0" indent="0">
              <a:buNone/>
            </a:pPr>
            <a:r>
              <a:rPr lang="en-US" sz="1800" dirty="0" smtClean="0"/>
              <a:t>National Association of Children of Alcoholics. (2011). Celebrating Families. Retrieved from: </a:t>
            </a:r>
            <a:r>
              <a:rPr lang="en-US" sz="1800" u="sng" dirty="0" smtClean="0">
                <a:hlinkClick r:id="rId3"/>
              </a:rPr>
              <a:t>http://www.celebratingfamilies.net/curriculum.htm</a:t>
            </a:r>
            <a:r>
              <a:rPr lang="en-US" sz="1800" dirty="0" smtClean="0"/>
              <a:t> </a:t>
            </a:r>
          </a:p>
          <a:p>
            <a:pPr marL="0" indent="0">
              <a:buNone/>
            </a:pPr>
            <a:endParaRPr lang="en-US" sz="1800" dirty="0" smtClean="0"/>
          </a:p>
          <a:p>
            <a:pPr marL="0" indent="0">
              <a:buNone/>
            </a:pPr>
            <a:r>
              <a:rPr lang="en-US" sz="1800" dirty="0" smtClean="0"/>
              <a:t>National </a:t>
            </a:r>
            <a:r>
              <a:rPr lang="en-US" sz="1800" dirty="0"/>
              <a:t>Survey on Drug Use and Health. (2013). </a:t>
            </a:r>
            <a:r>
              <a:rPr lang="en-US" sz="1800" i="1" dirty="0"/>
              <a:t>Heroin use is part of a larger substance abuse problem.</a:t>
            </a:r>
            <a:r>
              <a:rPr lang="en-US" sz="1800" dirty="0"/>
              <a:t> Retrieved from: </a:t>
            </a:r>
            <a:r>
              <a:rPr lang="en-US" sz="1800" u="sng" dirty="0">
                <a:hlinkClick r:id="rId4"/>
              </a:rPr>
              <a:t>https://nsduhweb.rti.org/respweb/homepage.cfm##</a:t>
            </a:r>
            <a:r>
              <a:rPr lang="en-US" sz="1800" dirty="0"/>
              <a:t> </a:t>
            </a:r>
          </a:p>
          <a:p>
            <a:pPr marL="0" indent="0">
              <a:buNone/>
            </a:pPr>
            <a:endParaRPr lang="en-US" sz="1800" dirty="0" smtClean="0"/>
          </a:p>
          <a:p>
            <a:pPr marL="0" indent="0">
              <a:buNone/>
            </a:pPr>
            <a:r>
              <a:rPr lang="en-US" sz="1800" dirty="0" smtClean="0"/>
              <a:t>Prochaska</a:t>
            </a:r>
            <a:r>
              <a:rPr lang="en-US" sz="1800" dirty="0"/>
              <a:t>, J.O., &amp; </a:t>
            </a:r>
            <a:r>
              <a:rPr lang="en-US" sz="1800" dirty="0" err="1"/>
              <a:t>DiClemente</a:t>
            </a:r>
            <a:r>
              <a:rPr lang="en-US" sz="1800" dirty="0"/>
              <a:t>, C.C. (1984). </a:t>
            </a:r>
            <a:r>
              <a:rPr lang="en-US" sz="1800" i="1" dirty="0"/>
              <a:t>The </a:t>
            </a:r>
            <a:r>
              <a:rPr lang="en-US" sz="1800" i="1" dirty="0" err="1"/>
              <a:t>transtheoretical</a:t>
            </a:r>
            <a:r>
              <a:rPr lang="en-US" sz="1800" i="1" dirty="0"/>
              <a:t> approach: Crossing traditional boundaries of therapy</a:t>
            </a:r>
            <a:r>
              <a:rPr lang="en-US" sz="1800" dirty="0"/>
              <a:t>. Homewood, III: Dow Jones-Irwin. </a:t>
            </a:r>
          </a:p>
          <a:p>
            <a:pPr marL="0" indent="0">
              <a:buNone/>
            </a:pPr>
            <a:endParaRPr lang="en-US" sz="1800" dirty="0" smtClean="0"/>
          </a:p>
          <a:p>
            <a:pPr marL="0" indent="0">
              <a:buNone/>
            </a:pPr>
            <a:r>
              <a:rPr lang="en-US" sz="1800" dirty="0" smtClean="0"/>
              <a:t>Substance </a:t>
            </a:r>
            <a:r>
              <a:rPr lang="en-US" sz="1800" dirty="0"/>
              <a:t>Abuse and Mental Health Services Administration. (2016). Opioids. Retrieved from: </a:t>
            </a:r>
            <a:r>
              <a:rPr lang="en-US" sz="1800" u="sng" dirty="0">
                <a:hlinkClick r:id="rId5"/>
              </a:rPr>
              <a:t>https://www.samhsa.gov/atod/opioids</a:t>
            </a:r>
            <a:r>
              <a:rPr lang="en-US" sz="1800" dirty="0"/>
              <a:t> </a:t>
            </a: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44</a:t>
            </a:fld>
            <a:endParaRPr lang="en-US" dirty="0">
              <a:latin typeface="Arial" charset="0"/>
            </a:endParaRPr>
          </a:p>
        </p:txBody>
      </p:sp>
    </p:spTree>
    <p:extLst>
      <p:ext uri="{BB962C8B-B14F-4D97-AF65-F5344CB8AC3E}">
        <p14:creationId xmlns:p14="http://schemas.microsoft.com/office/powerpoint/2010/main" val="2136094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II: Culture of addiction</a:t>
            </a:r>
            <a:endParaRPr lang="en-US" dirty="0"/>
          </a:p>
        </p:txBody>
      </p:sp>
      <p:sp>
        <p:nvSpPr>
          <p:cNvPr id="3" name="Slide Number Placeholder 2"/>
          <p:cNvSpPr>
            <a:spLocks noGrp="1"/>
          </p:cNvSpPr>
          <p:nvPr>
            <p:ph type="sldNum" sz="quarter" idx="11"/>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906899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93792" y="977504"/>
            <a:ext cx="6308369" cy="777155"/>
          </a:xfrm>
        </p:spPr>
        <p:txBody>
          <a:bodyPr rtlCol="0">
            <a:normAutofit/>
          </a:bodyPr>
          <a:lstStyle/>
          <a:p>
            <a:pPr>
              <a:defRPr/>
            </a:pPr>
            <a:r>
              <a:rPr lang="en-US" altLang="en-US" sz="3000" dirty="0"/>
              <a:t>Our Culture of Addiction</a:t>
            </a:r>
          </a:p>
        </p:txBody>
      </p:sp>
      <p:sp>
        <p:nvSpPr>
          <p:cNvPr id="7172" name="Rectangle 3"/>
          <p:cNvSpPr>
            <a:spLocks noGrp="1" noChangeArrowheads="1"/>
          </p:cNvSpPr>
          <p:nvPr>
            <p:ph idx="1"/>
          </p:nvPr>
        </p:nvSpPr>
        <p:spPr>
          <a:xfrm>
            <a:off x="601361" y="4436335"/>
            <a:ext cx="8266823" cy="1414913"/>
          </a:xfrm>
        </p:spPr>
        <p:txBody>
          <a:bodyPr rtlCol="0">
            <a:normAutofit fontScale="92500"/>
          </a:bodyPr>
          <a:lstStyle/>
          <a:p>
            <a:pPr marL="13716" indent="0">
              <a:buNone/>
              <a:defRPr/>
            </a:pPr>
            <a:r>
              <a:rPr lang="en-US" sz="2700" i="1" dirty="0"/>
              <a:t>Addiction is present in all cultures, but it is possible that the American experience is one that makes us more prone to the risk factors associated with addiction.</a:t>
            </a:r>
            <a:endParaRPr lang="en-US" altLang="en-US" sz="2700" i="1" dirty="0"/>
          </a:p>
        </p:txBody>
      </p:sp>
      <p:sp>
        <p:nvSpPr>
          <p:cNvPr id="3" name="Slide Number Placeholder 2"/>
          <p:cNvSpPr>
            <a:spLocks noGrp="1"/>
          </p:cNvSpPr>
          <p:nvPr>
            <p:ph type="sldNum" sz="quarter" idx="11"/>
          </p:nvPr>
        </p:nvSpPr>
        <p:spPr/>
        <p:txBody>
          <a:bodyPr/>
          <a:lstStyle/>
          <a:p>
            <a:fld id="{D57F1E4F-1CFF-5643-939E-217C01CDF565}" type="slidenum">
              <a:rPr lang="en-US" smtClean="0"/>
              <a:pPr/>
              <a:t>6</a:t>
            </a:fld>
            <a:endParaRPr lang="en-US" dirty="0"/>
          </a:p>
        </p:txBody>
      </p:sp>
      <p:sp>
        <p:nvSpPr>
          <p:cNvPr id="22534" name="AutoShape 7" descr="http://img.timeinc.net/time/wp/interactives/apps/natural_disasters/img/us.svg"/>
          <p:cNvSpPr>
            <a:spLocks noChangeAspect="1" noChangeArrowheads="1"/>
          </p:cNvSpPr>
          <p:nvPr/>
        </p:nvSpPr>
        <p:spPr bwMode="auto">
          <a:xfrm>
            <a:off x="1254919"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ct val="20000"/>
              </a:spcBef>
              <a:buFont typeface="Arial" panose="020B0604020202020204" pitchFamily="34" charset="0"/>
              <a:buChar char="•"/>
              <a:defRPr sz="3200">
                <a:solidFill>
                  <a:schemeClr val="tx1"/>
                </a:solidFill>
                <a:latin typeface="Corbel" panose="020B0503020204020204" pitchFamily="34" charset="0"/>
              </a:defRPr>
            </a:lvl1pPr>
            <a:lvl2pPr marL="742950" indent="-285750">
              <a:lnSpc>
                <a:spcPct val="150000"/>
              </a:lnSpc>
              <a:spcBef>
                <a:spcPct val="20000"/>
              </a:spcBef>
              <a:buFont typeface="Arial" panose="020B0604020202020204" pitchFamily="34" charset="0"/>
              <a:buChar char="–"/>
              <a:defRPr sz="2800">
                <a:solidFill>
                  <a:schemeClr val="tx1"/>
                </a:solidFill>
                <a:latin typeface="Corbel" panose="020B0503020204020204" pitchFamily="34" charset="0"/>
              </a:defRPr>
            </a:lvl2pPr>
            <a:lvl3pPr marL="1143000" indent="-228600">
              <a:lnSpc>
                <a:spcPct val="150000"/>
              </a:lnSpc>
              <a:spcBef>
                <a:spcPct val="20000"/>
              </a:spcBef>
              <a:buFont typeface="Arial" panose="020B0604020202020204" pitchFamily="34" charset="0"/>
              <a:buChar char="•"/>
              <a:defRPr sz="2400">
                <a:solidFill>
                  <a:schemeClr val="tx1"/>
                </a:solidFill>
                <a:latin typeface="Corbel" panose="020B0503020204020204" pitchFamily="34" charset="0"/>
              </a:defRPr>
            </a:lvl3pPr>
            <a:lvl4pPr marL="1600200" indent="-228600">
              <a:lnSpc>
                <a:spcPct val="150000"/>
              </a:lnSpc>
              <a:spcBef>
                <a:spcPct val="20000"/>
              </a:spcBef>
              <a:buFont typeface="Arial" panose="020B0604020202020204" pitchFamily="34" charset="0"/>
              <a:buChar char="–"/>
              <a:defRPr sz="2000">
                <a:solidFill>
                  <a:schemeClr val="tx1"/>
                </a:solidFill>
                <a:latin typeface="Corbel" panose="020B0503020204020204" pitchFamily="34" charset="0"/>
              </a:defRPr>
            </a:lvl4pPr>
            <a:lvl5pPr marL="2057400" indent="-228600">
              <a:lnSpc>
                <a:spcPct val="150000"/>
              </a:lnSpc>
              <a:spcBef>
                <a:spcPct val="20000"/>
              </a:spcBef>
              <a:buFont typeface="Arial" panose="020B0604020202020204" pitchFamily="34" charset="0"/>
              <a:buChar char="»"/>
              <a:defRPr sz="2000">
                <a:solidFill>
                  <a:schemeClr val="tx1"/>
                </a:solidFill>
                <a:latin typeface="Corbel" panose="020B0503020204020204" pitchFamily="34" charset="0"/>
              </a:defRPr>
            </a:lvl5pPr>
            <a:lvl6pPr marL="25146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6pPr>
            <a:lvl7pPr marL="29718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7pPr>
            <a:lvl8pPr marL="34290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8pPr>
            <a:lvl9pPr marL="38862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ea typeface="MS PGothic" panose="020B0600070205080204" pitchFamily="34" charset="-128"/>
            </a:endParaRPr>
          </a:p>
        </p:txBody>
      </p:sp>
      <p:sp>
        <p:nvSpPr>
          <p:cNvPr id="22535" name="AutoShape 9" descr="http://img.timeinc.net/time/wp/interactives/apps/natural_disasters/img/us.svg"/>
          <p:cNvSpPr>
            <a:spLocks noChangeAspect="1" noChangeArrowheads="1"/>
          </p:cNvSpPr>
          <p:nvPr/>
        </p:nvSpPr>
        <p:spPr bwMode="auto">
          <a:xfrm>
            <a:off x="1254919"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ct val="20000"/>
              </a:spcBef>
              <a:buFont typeface="Arial" panose="020B0604020202020204" pitchFamily="34" charset="0"/>
              <a:buChar char="•"/>
              <a:defRPr sz="3200">
                <a:solidFill>
                  <a:schemeClr val="tx1"/>
                </a:solidFill>
                <a:latin typeface="Corbel" panose="020B0503020204020204" pitchFamily="34" charset="0"/>
              </a:defRPr>
            </a:lvl1pPr>
            <a:lvl2pPr marL="742950" indent="-285750">
              <a:lnSpc>
                <a:spcPct val="150000"/>
              </a:lnSpc>
              <a:spcBef>
                <a:spcPct val="20000"/>
              </a:spcBef>
              <a:buFont typeface="Arial" panose="020B0604020202020204" pitchFamily="34" charset="0"/>
              <a:buChar char="–"/>
              <a:defRPr sz="2800">
                <a:solidFill>
                  <a:schemeClr val="tx1"/>
                </a:solidFill>
                <a:latin typeface="Corbel" panose="020B0503020204020204" pitchFamily="34" charset="0"/>
              </a:defRPr>
            </a:lvl2pPr>
            <a:lvl3pPr marL="1143000" indent="-228600">
              <a:lnSpc>
                <a:spcPct val="150000"/>
              </a:lnSpc>
              <a:spcBef>
                <a:spcPct val="20000"/>
              </a:spcBef>
              <a:buFont typeface="Arial" panose="020B0604020202020204" pitchFamily="34" charset="0"/>
              <a:buChar char="•"/>
              <a:defRPr sz="2400">
                <a:solidFill>
                  <a:schemeClr val="tx1"/>
                </a:solidFill>
                <a:latin typeface="Corbel" panose="020B0503020204020204" pitchFamily="34" charset="0"/>
              </a:defRPr>
            </a:lvl3pPr>
            <a:lvl4pPr marL="1600200" indent="-228600">
              <a:lnSpc>
                <a:spcPct val="150000"/>
              </a:lnSpc>
              <a:spcBef>
                <a:spcPct val="20000"/>
              </a:spcBef>
              <a:buFont typeface="Arial" panose="020B0604020202020204" pitchFamily="34" charset="0"/>
              <a:buChar char="–"/>
              <a:defRPr sz="2000">
                <a:solidFill>
                  <a:schemeClr val="tx1"/>
                </a:solidFill>
                <a:latin typeface="Corbel" panose="020B0503020204020204" pitchFamily="34" charset="0"/>
              </a:defRPr>
            </a:lvl4pPr>
            <a:lvl5pPr marL="2057400" indent="-228600">
              <a:lnSpc>
                <a:spcPct val="150000"/>
              </a:lnSpc>
              <a:spcBef>
                <a:spcPct val="20000"/>
              </a:spcBef>
              <a:buFont typeface="Arial" panose="020B0604020202020204" pitchFamily="34" charset="0"/>
              <a:buChar char="»"/>
              <a:defRPr sz="2000">
                <a:solidFill>
                  <a:schemeClr val="tx1"/>
                </a:solidFill>
                <a:latin typeface="Corbel" panose="020B0503020204020204" pitchFamily="34" charset="0"/>
              </a:defRPr>
            </a:lvl5pPr>
            <a:lvl6pPr marL="25146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6pPr>
            <a:lvl7pPr marL="29718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7pPr>
            <a:lvl8pPr marL="34290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8pPr>
            <a:lvl9pPr marL="3886200" indent="-228600" fontAlgn="base">
              <a:lnSpc>
                <a:spcPct val="150000"/>
              </a:lnSpc>
              <a:spcBef>
                <a:spcPct val="20000"/>
              </a:spcBef>
              <a:spcAft>
                <a:spcPct val="0"/>
              </a:spcAft>
              <a:buFont typeface="Arial" panose="020B0604020202020204" pitchFamily="34" charset="0"/>
              <a:buChar char="»"/>
              <a:defRPr sz="2000">
                <a:solidFill>
                  <a:schemeClr val="tx1"/>
                </a:solidFill>
                <a:latin typeface="Corbel" panose="020B0503020204020204" pitchFamily="34" charset="0"/>
              </a:defRPr>
            </a:lvl9pPr>
          </a:lstStyle>
          <a:p>
            <a:pPr eaLnBrk="1" hangingPunct="1">
              <a:lnSpc>
                <a:spcPct val="100000"/>
              </a:lnSpc>
              <a:spcBef>
                <a:spcPct val="0"/>
              </a:spcBef>
              <a:buFontTx/>
              <a:buNone/>
            </a:pPr>
            <a:endParaRPr lang="en-US" altLang="en-US" sz="1350">
              <a:latin typeface="Times New Roman" panose="02020603050405020304" pitchFamily="18" charset="0"/>
              <a:ea typeface="MS PGothic" panose="020B0600070205080204" pitchFamily="34" charset="-128"/>
            </a:endParaRPr>
          </a:p>
        </p:txBody>
      </p:sp>
      <p:pic>
        <p:nvPicPr>
          <p:cNvPr id="22536" name="Picture 2" descr="BlankMap-USA-stat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897344"/>
            <a:ext cx="3367521" cy="218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173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27157" y="1040542"/>
            <a:ext cx="6250369" cy="797282"/>
          </a:xfrm>
        </p:spPr>
        <p:txBody>
          <a:bodyPr rtlCol="0">
            <a:normAutofit/>
          </a:bodyPr>
          <a:lstStyle/>
          <a:p>
            <a:pPr>
              <a:defRPr/>
            </a:pPr>
            <a:r>
              <a:rPr lang="en-US" altLang="en-US" sz="3000" dirty="0"/>
              <a:t>Our Culture of Addiction </a:t>
            </a:r>
            <a:r>
              <a:rPr lang="en-US" altLang="en-US" sz="1600" b="0" dirty="0"/>
              <a:t>(</a:t>
            </a:r>
            <a:r>
              <a:rPr lang="en-US" altLang="en-US" sz="1600" b="0" i="1" dirty="0" smtClean="0"/>
              <a:t>continued</a:t>
            </a:r>
            <a:r>
              <a:rPr lang="en-US" altLang="en-US" sz="1500" b="0" i="1" dirty="0" smtClean="0"/>
              <a:t>)</a:t>
            </a:r>
            <a:endParaRPr lang="en-US" altLang="en-US" sz="3000" b="0" i="1" dirty="0"/>
          </a:p>
        </p:txBody>
      </p:sp>
      <p:sp>
        <p:nvSpPr>
          <p:cNvPr id="7172" name="Rectangle 3"/>
          <p:cNvSpPr>
            <a:spLocks noGrp="1" noChangeArrowheads="1"/>
          </p:cNvSpPr>
          <p:nvPr>
            <p:ph idx="1"/>
          </p:nvPr>
        </p:nvSpPr>
        <p:spPr>
          <a:xfrm>
            <a:off x="240262" y="2064982"/>
            <a:ext cx="7330311" cy="3520271"/>
          </a:xfrm>
        </p:spPr>
        <p:txBody>
          <a:bodyPr rtlCol="0">
            <a:normAutofit/>
          </a:bodyPr>
          <a:lstStyle/>
          <a:p>
            <a:pPr>
              <a:buNone/>
              <a:defRPr/>
            </a:pPr>
            <a:r>
              <a:rPr lang="en-US" altLang="en-US" sz="2100" b="1" dirty="0"/>
              <a:t>Factors that may influence high rates of addiction in our culture (these are broad generalizations). </a:t>
            </a:r>
          </a:p>
          <a:p>
            <a:pPr>
              <a:buNone/>
              <a:defRPr/>
            </a:pPr>
            <a:endParaRPr lang="en-US" altLang="en-US" sz="2100" b="1" dirty="0"/>
          </a:p>
          <a:p>
            <a:pPr lvl="1">
              <a:defRPr/>
            </a:pPr>
            <a:r>
              <a:rPr lang="en-US" altLang="ja-JP" sz="1950" dirty="0" smtClean="0"/>
              <a:t>Pick </a:t>
            </a:r>
            <a:r>
              <a:rPr lang="en-US" altLang="ja-JP" sz="1950" dirty="0"/>
              <a:t>yourself up by your own </a:t>
            </a:r>
            <a:r>
              <a:rPr lang="en-US" altLang="ja-JP" sz="1950" dirty="0" smtClean="0"/>
              <a:t>bootstraps</a:t>
            </a:r>
            <a:endParaRPr lang="en-US" altLang="ja-JP" sz="1950" dirty="0"/>
          </a:p>
          <a:p>
            <a:pPr lvl="1">
              <a:defRPr/>
            </a:pPr>
            <a:r>
              <a:rPr lang="en-US" altLang="en-US" sz="1950" dirty="0"/>
              <a:t>Rugged independence  </a:t>
            </a:r>
          </a:p>
          <a:p>
            <a:pPr lvl="1">
              <a:defRPr/>
            </a:pPr>
            <a:r>
              <a:rPr lang="en-US" altLang="en-US" sz="1950" dirty="0"/>
              <a:t>The quick fix mentality  </a:t>
            </a:r>
          </a:p>
          <a:p>
            <a:pPr>
              <a:defRPr/>
            </a:pPr>
            <a:endParaRPr lang="en-US" altLang="en-US" sz="2100" dirty="0"/>
          </a:p>
        </p:txBody>
      </p:sp>
      <p:sp>
        <p:nvSpPr>
          <p:cNvPr id="3" name="Slide Number Placeholder 2"/>
          <p:cNvSpPr>
            <a:spLocks noGrp="1"/>
          </p:cNvSpPr>
          <p:nvPr>
            <p:ph type="sldNum" sz="quarter" idx="11"/>
          </p:nvPr>
        </p:nvSpPr>
        <p:spPr/>
        <p:txBody>
          <a:bodyPr/>
          <a:lstStyle/>
          <a:p>
            <a:fld id="{D57F1E4F-1CFF-5643-939E-217C01CDF565}" type="slidenum">
              <a:rPr lang="en-US" smtClean="0"/>
              <a:pPr/>
              <a:t>7</a:t>
            </a:fld>
            <a:endParaRPr lang="en-US" dirty="0"/>
          </a:p>
        </p:txBody>
      </p:sp>
      <p:pic>
        <p:nvPicPr>
          <p:cNvPr id="24582" name="Picture 2" descr="running man.png"/>
          <p:cNvPicPr>
            <a:picLocks noChangeAspect="1"/>
          </p:cNvPicPr>
          <p:nvPr/>
        </p:nvPicPr>
        <p:blipFill>
          <a:blip r:embed="rId3">
            <a:extLst>
              <a:ext uri="{28A0092B-C50C-407E-A947-70E740481C1C}">
                <a14:useLocalDpi xmlns:a14="http://schemas.microsoft.com/office/drawing/2010/main" val="0"/>
              </a:ext>
            </a:extLst>
          </a:blip>
          <a:srcRect r="4115"/>
          <a:stretch>
            <a:fillRect/>
          </a:stretch>
        </p:blipFill>
        <p:spPr bwMode="auto">
          <a:xfrm>
            <a:off x="6159216" y="2703041"/>
            <a:ext cx="235624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90303"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p>
        </p:txBody>
      </p:sp>
    </p:spTree>
    <p:extLst>
      <p:ext uri="{BB962C8B-B14F-4D97-AF65-F5344CB8AC3E}">
        <p14:creationId xmlns:p14="http://schemas.microsoft.com/office/powerpoint/2010/main" val="357646191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21782" y="1015767"/>
            <a:ext cx="6250369" cy="797282"/>
          </a:xfrm>
        </p:spPr>
        <p:txBody>
          <a:bodyPr rtlCol="0">
            <a:normAutofit/>
          </a:bodyPr>
          <a:lstStyle/>
          <a:p>
            <a:pPr>
              <a:defRPr/>
            </a:pPr>
            <a:r>
              <a:rPr lang="en-US" altLang="en-US" sz="3000" dirty="0"/>
              <a:t>Our Culture of Addiction </a:t>
            </a:r>
            <a:r>
              <a:rPr lang="en-US" altLang="en-US" sz="1600" b="0" dirty="0"/>
              <a:t>(</a:t>
            </a:r>
            <a:r>
              <a:rPr lang="en-US" altLang="en-US" sz="1600" b="0" i="1" dirty="0" smtClean="0"/>
              <a:t>continued</a:t>
            </a:r>
            <a:r>
              <a:rPr lang="en-US" altLang="en-US" sz="1500" b="0" i="1" dirty="0" smtClean="0"/>
              <a:t>)</a:t>
            </a:r>
            <a:endParaRPr lang="en-US" altLang="en-US" sz="3000" b="0" i="1" dirty="0"/>
          </a:p>
        </p:txBody>
      </p:sp>
      <p:sp>
        <p:nvSpPr>
          <p:cNvPr id="7172" name="Rectangle 3"/>
          <p:cNvSpPr>
            <a:spLocks noGrp="1" noChangeArrowheads="1"/>
          </p:cNvSpPr>
          <p:nvPr>
            <p:ph idx="1"/>
          </p:nvPr>
        </p:nvSpPr>
        <p:spPr>
          <a:xfrm>
            <a:off x="295923" y="1953093"/>
            <a:ext cx="8236820" cy="2981426"/>
          </a:xfrm>
        </p:spPr>
        <p:txBody>
          <a:bodyPr rtlCol="0">
            <a:normAutofit/>
          </a:bodyPr>
          <a:lstStyle/>
          <a:p>
            <a:pPr marL="13097" indent="0">
              <a:lnSpc>
                <a:spcPct val="80000"/>
              </a:lnSpc>
              <a:buNone/>
              <a:defRPr/>
            </a:pPr>
            <a:r>
              <a:rPr lang="en-US" altLang="en-US" sz="2325" dirty="0"/>
              <a:t>Wide exposure to drugs with addictive </a:t>
            </a:r>
            <a:r>
              <a:rPr lang="en-US" altLang="en-US" sz="2325" dirty="0" smtClean="0"/>
              <a:t>potential</a:t>
            </a:r>
            <a:endParaRPr lang="en-US" altLang="en-US" sz="2325" dirty="0"/>
          </a:p>
          <a:p>
            <a:pPr marL="288131" lvl="1" indent="0">
              <a:lnSpc>
                <a:spcPct val="80000"/>
              </a:lnSpc>
              <a:defRPr/>
            </a:pPr>
            <a:endParaRPr lang="en-US" altLang="en-US" sz="1350" dirty="0"/>
          </a:p>
          <a:p>
            <a:pPr marL="561975" lvl="2" indent="0">
              <a:defRPr/>
            </a:pPr>
            <a:r>
              <a:rPr lang="en-US" altLang="en-US" sz="2025" dirty="0"/>
              <a:t>Heavy prescription drug use</a:t>
            </a:r>
          </a:p>
          <a:p>
            <a:pPr lvl="3">
              <a:defRPr/>
            </a:pPr>
            <a:r>
              <a:rPr lang="en-US" altLang="en-US" sz="2025" dirty="0"/>
              <a:t>4.3% world </a:t>
            </a:r>
            <a:r>
              <a:rPr lang="en-US" altLang="en-US" sz="2025" dirty="0" smtClean="0"/>
              <a:t>population and </a:t>
            </a:r>
            <a:r>
              <a:rPr lang="en-US" altLang="en-US" sz="2025" dirty="0"/>
              <a:t>over 80% of prescribed opiates </a:t>
            </a:r>
          </a:p>
          <a:p>
            <a:pPr marL="561975" lvl="2" indent="0">
              <a:defRPr/>
            </a:pPr>
            <a:r>
              <a:rPr lang="en-US" altLang="en-US" sz="2025" dirty="0"/>
              <a:t>Illicit use of prescription drugs </a:t>
            </a:r>
            <a:endParaRPr lang="en-US" altLang="en-US" sz="2325" dirty="0"/>
          </a:p>
          <a:p>
            <a:pPr marL="561975" lvl="2" indent="0">
              <a:defRPr/>
            </a:pPr>
            <a:r>
              <a:rPr lang="en-US" altLang="en-US" sz="2025" dirty="0"/>
              <a:t>Increasing </a:t>
            </a:r>
            <a:r>
              <a:rPr lang="en-US" altLang="en-US" sz="2025" dirty="0" smtClean="0"/>
              <a:t>heroin </a:t>
            </a:r>
            <a:r>
              <a:rPr lang="en-US" altLang="en-US" sz="2025" dirty="0"/>
              <a:t>p</a:t>
            </a:r>
            <a:r>
              <a:rPr lang="en-US" altLang="en-US" sz="2025" dirty="0" smtClean="0"/>
              <a:t>urity </a:t>
            </a:r>
            <a:endParaRPr lang="en-US" altLang="en-US" sz="2025" dirty="0"/>
          </a:p>
          <a:p>
            <a:pPr marL="561975" lvl="2" indent="0">
              <a:defRPr/>
            </a:pPr>
            <a:r>
              <a:rPr lang="en-US" altLang="en-US" sz="2025" dirty="0"/>
              <a:t>Rise of synthetic drugs</a:t>
            </a:r>
          </a:p>
        </p:txBody>
      </p:sp>
      <p:sp>
        <p:nvSpPr>
          <p:cNvPr id="2" name="Slide Number Placeholder 1"/>
          <p:cNvSpPr>
            <a:spLocks noGrp="1"/>
          </p:cNvSpPr>
          <p:nvPr>
            <p:ph type="sldNum" sz="quarter" idx="11"/>
          </p:nvPr>
        </p:nvSpPr>
        <p:spPr/>
        <p:txBody>
          <a:bodyPr/>
          <a:lstStyle/>
          <a:p>
            <a:fld id="{D57F1E4F-1CFF-5643-939E-217C01CDF565}" type="slidenum">
              <a:rPr lang="en-US" smtClean="0"/>
              <a:pPr/>
              <a:t>8</a:t>
            </a:fld>
            <a:endParaRPr lang="en-US" dirty="0"/>
          </a:p>
        </p:txBody>
      </p:sp>
      <p:pic>
        <p:nvPicPr>
          <p:cNvPr id="26630" name="Picture 3" descr="rx mortar pes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5787" y="2941750"/>
            <a:ext cx="2400300" cy="205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90303" y="5923176"/>
            <a:ext cx="4572000" cy="307777"/>
          </a:xfrm>
          <a:prstGeom prst="rect">
            <a:avLst/>
          </a:prstGeom>
        </p:spPr>
        <p:txBody>
          <a:bodyPr>
            <a:spAutoFit/>
          </a:bodyPr>
          <a:lstStyle/>
          <a:p>
            <a:pPr>
              <a:defRPr/>
            </a:pPr>
            <a:r>
              <a:rPr lang="en-US" sz="1400" dirty="0">
                <a:solidFill>
                  <a:schemeClr val="tx1">
                    <a:alpha val="60000"/>
                  </a:schemeClr>
                </a:solidFill>
                <a:ea typeface="ＭＳ Ｐゴシック" charset="0"/>
                <a:cs typeface="Arial" charset="0"/>
              </a:rPr>
              <a:t>(Pennsylvania Recovery Organizations Alliance, 2015)</a:t>
            </a:r>
          </a:p>
        </p:txBody>
      </p:sp>
    </p:spTree>
    <p:extLst>
      <p:ext uri="{BB962C8B-B14F-4D97-AF65-F5344CB8AC3E}">
        <p14:creationId xmlns:p14="http://schemas.microsoft.com/office/powerpoint/2010/main" val="3735177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t>
            </a:r>
            <a:r>
              <a:rPr lang="en-US" dirty="0" err="1" smtClean="0"/>
              <a:t>iiI</a:t>
            </a:r>
            <a:r>
              <a:rPr lang="en-US" dirty="0" smtClean="0"/>
              <a:t>: impacts of addiction on child development</a:t>
            </a:r>
            <a:endParaRPr lang="en-US" dirty="0"/>
          </a:p>
        </p:txBody>
      </p:sp>
      <p:sp>
        <p:nvSpPr>
          <p:cNvPr id="3" name="Slide Number Placeholder 2"/>
          <p:cNvSpPr>
            <a:spLocks noGrp="1"/>
          </p:cNvSpPr>
          <p:nvPr>
            <p:ph type="sldNum" sz="quarter" idx="11"/>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485425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761EA111-59E9-41A2-8B1F-AFCD9CC0E8CC}" vid="{85263886-1FFD-454E-9874-9DB7A23826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1F5F3140ACFC4B999548D0C4FE20A1" ma:contentTypeVersion="6" ma:contentTypeDescription="Create a new document." ma:contentTypeScope="" ma:versionID="db8acd71323bfc331da5c63633f03092">
  <xsd:schema xmlns:xsd="http://www.w3.org/2001/XMLSchema" xmlns:xs="http://www.w3.org/2001/XMLSchema" xmlns:p="http://schemas.microsoft.com/office/2006/metadata/properties" xmlns:ns2="0f708cff-2e9b-4f08-bc58-c81d1a4fe008" xmlns:ns3="11d65098-8ef3-4d2d-9eb9-bcd24ea44e49" targetNamespace="http://schemas.microsoft.com/office/2006/metadata/properties" ma:root="true" ma:fieldsID="f486eb6f83a150e344fd25952652cc28" ns2:_="" ns3:_="">
    <xsd:import namespace="0f708cff-2e9b-4f08-bc58-c81d1a4fe008"/>
    <xsd:import namespace="11d65098-8ef3-4d2d-9eb9-bcd24ea44e4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08cff-2e9b-4f08-bc58-c81d1a4fe00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d65098-8ef3-4d2d-9eb9-bcd24ea44e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1B1D83-4EA0-4D7B-9EED-56028532113E}"/>
</file>

<file path=customXml/itemProps2.xml><?xml version="1.0" encoding="utf-8"?>
<ds:datastoreItem xmlns:ds="http://schemas.openxmlformats.org/officeDocument/2006/customXml" ds:itemID="{F2973E04-8F50-443A-9F7B-073712723474}"/>
</file>

<file path=customXml/itemProps3.xml><?xml version="1.0" encoding="utf-8"?>
<ds:datastoreItem xmlns:ds="http://schemas.openxmlformats.org/officeDocument/2006/customXml" ds:itemID="{33786AD0-B1EA-4D03-8C5C-77243EFAD88B}"/>
</file>

<file path=docProps/app.xml><?xml version="1.0" encoding="utf-8"?>
<Properties xmlns="http://schemas.openxmlformats.org/officeDocument/2006/extended-properties" xmlns:vt="http://schemas.openxmlformats.org/officeDocument/2006/docPropsVTypes">
  <Template/>
  <TotalTime>1548</TotalTime>
  <Words>1984</Words>
  <Application>Microsoft Office PowerPoint</Application>
  <PresentationFormat>On-screen Show (4:3)</PresentationFormat>
  <Paragraphs>362</Paragraphs>
  <Slides>44</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MS PGothic</vt:lpstr>
      <vt:lpstr>MS PGothic</vt:lpstr>
      <vt:lpstr>Arial</vt:lpstr>
      <vt:lpstr>Calibri</vt:lpstr>
      <vt:lpstr>Georgia</vt:lpstr>
      <vt:lpstr>Osaka</vt:lpstr>
      <vt:lpstr>Times New Roman</vt:lpstr>
      <vt:lpstr>Univers</vt:lpstr>
      <vt:lpstr>Wingdings</vt:lpstr>
      <vt:lpstr>Wingdings 2</vt:lpstr>
      <vt:lpstr>Theme1</vt:lpstr>
      <vt:lpstr>206: Engaging Families Experiencing Opioid Use, Addiction, and Recovery</vt:lpstr>
      <vt:lpstr>Section I: welcome and introductions</vt:lpstr>
      <vt:lpstr>Name Tent</vt:lpstr>
      <vt:lpstr>             Learning Objectives: </vt:lpstr>
      <vt:lpstr>Section II: Culture of addiction</vt:lpstr>
      <vt:lpstr>Our Culture of Addiction</vt:lpstr>
      <vt:lpstr>Our Culture of Addiction (continued)</vt:lpstr>
      <vt:lpstr>Our Culture of Addiction (continued)</vt:lpstr>
      <vt:lpstr>Section iiI: impacts of addiction on child development</vt:lpstr>
      <vt:lpstr>Adverse Childhood Experiences (ACE) Study </vt:lpstr>
      <vt:lpstr>Adverse Childhood Experiences</vt:lpstr>
      <vt:lpstr>ACE Study Pyramid</vt:lpstr>
      <vt:lpstr>PowerPoint Presentation</vt:lpstr>
      <vt:lpstr>PowerPoint Presentation</vt:lpstr>
      <vt:lpstr>Section IV: drug use, addiction, and recovery</vt:lpstr>
      <vt:lpstr>  Drug Classifications</vt:lpstr>
      <vt:lpstr>Methods of Drug Use</vt:lpstr>
      <vt:lpstr>PowerPoint Presentation</vt:lpstr>
      <vt:lpstr> Opioid Basics, Opioid Drugs  Prescription Opioids </vt:lpstr>
      <vt:lpstr>PowerPoint Presentation</vt:lpstr>
      <vt:lpstr>Opioid Basics, Opioid Drugs (continued)  Fentanyl</vt:lpstr>
      <vt:lpstr>Opioid Basics, Opioid Drugs (cont.)  Heroin</vt:lpstr>
      <vt:lpstr>Opioid Basics, Opioid Drugs (cont.)  Heroin</vt:lpstr>
      <vt:lpstr>Prescription Opioids</vt:lpstr>
      <vt:lpstr>Prescription Opioids</vt:lpstr>
      <vt:lpstr>PowerPoint Presentation</vt:lpstr>
      <vt:lpstr>Stages of Addiction</vt:lpstr>
      <vt:lpstr>Drug Effects</vt:lpstr>
      <vt:lpstr>Consequences of Addiction</vt:lpstr>
      <vt:lpstr>Seven Possible Signs of Drug Involvement</vt:lpstr>
      <vt:lpstr>Characteristics of Families Affected by Substance Use</vt:lpstr>
      <vt:lpstr>    Addressing Addiction</vt:lpstr>
      <vt:lpstr>Section V: Supporting Recovery</vt:lpstr>
      <vt:lpstr>Definition of Denial</vt:lpstr>
      <vt:lpstr>Identifying Denial Patterns</vt:lpstr>
      <vt:lpstr>Principles of Effective Drug and Alcohol Treatment </vt:lpstr>
      <vt:lpstr>Principles of Effective Drug and Alcohol Treatment (cont.)</vt:lpstr>
      <vt:lpstr>PowerPoint Presentation</vt:lpstr>
      <vt:lpstr>Making A Formal Referral  Two Types of Referrals</vt:lpstr>
      <vt:lpstr>Stages of Change Model</vt:lpstr>
      <vt:lpstr> Four Dimensions of the Recovery Process </vt:lpstr>
      <vt:lpstr>Community-Based Recovery Supports</vt:lpstr>
      <vt:lpstr> Components of Recovery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 and the Role of Protective Service Workers</dc:title>
  <dc:creator>Pat Gadsden</dc:creator>
  <cp:lastModifiedBy>Turner, Crystal Nichole</cp:lastModifiedBy>
  <cp:revision>78</cp:revision>
  <cp:lastPrinted>2018-01-02T13:22:57Z</cp:lastPrinted>
  <dcterms:created xsi:type="dcterms:W3CDTF">2017-01-11T22:48:54Z</dcterms:created>
  <dcterms:modified xsi:type="dcterms:W3CDTF">2018-01-02T20:59:34Z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0x010100061F5F3140ACFC4B999548D0C4FE20A1</vt:lpwstr>
  </property>
</Properties>
</file>